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8" r:id="rId3"/>
    <p:sldId id="263" r:id="rId4"/>
    <p:sldId id="264" r:id="rId5"/>
    <p:sldId id="265" r:id="rId6"/>
    <p:sldId id="270" r:id="rId7"/>
    <p:sldId id="271" r:id="rId8"/>
    <p:sldId id="272" r:id="rId9"/>
    <p:sldId id="275" r:id="rId10"/>
    <p:sldId id="276" r:id="rId11"/>
    <p:sldId id="277" r:id="rId12"/>
    <p:sldId id="280" r:id="rId13"/>
    <p:sldId id="281" r:id="rId14"/>
    <p:sldId id="286" r:id="rId15"/>
    <p:sldId id="287" r:id="rId16"/>
    <p:sldId id="288" r:id="rId17"/>
    <p:sldId id="294" r:id="rId18"/>
    <p:sldId id="305" r:id="rId19"/>
    <p:sldId id="310" r:id="rId20"/>
    <p:sldId id="311" r:id="rId21"/>
    <p:sldId id="314" r:id="rId22"/>
    <p:sldId id="317" r:id="rId23"/>
    <p:sldId id="324" r:id="rId24"/>
    <p:sldId id="328" r:id="rId25"/>
    <p:sldId id="329" r:id="rId26"/>
    <p:sldId id="335" r:id="rId27"/>
    <p:sldId id="339" r:id="rId28"/>
    <p:sldId id="340" r:id="rId29"/>
    <p:sldId id="34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276"/>
    <p:restoredTop sz="97650"/>
  </p:normalViewPr>
  <p:slideViewPr>
    <p:cSldViewPr snapToGrid="0" snapToObjects="1">
      <p:cViewPr varScale="1">
        <p:scale>
          <a:sx n="73" d="100"/>
          <a:sy n="73" d="100"/>
        </p:scale>
        <p:origin x="216" y="30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8E679-0BDC-6D4A-8726-B590062679F1}" type="datetimeFigureOut">
              <a:rPr lang="fr-FR" smtClean="0"/>
              <a:t>17/09/2026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E6E08-96AB-5647-9ABC-4CE8E1D12305}" type="slidenum">
              <a:rPr lang="fr-FR" smtClean="0"/>
              <a:t>‹N°›</a:t>
            </a:fld>
            <a:endParaRPr lang="fr-FR"/>
          </a:p>
        </p:txBody>
      </p:sp>
    </p:spTree>
    <p:extLst>
      <p:ext uri="{BB962C8B-B14F-4D97-AF65-F5344CB8AC3E}">
        <p14:creationId xmlns:p14="http://schemas.microsoft.com/office/powerpoint/2010/main" val="1929701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Diapositive d'architecture du cours. Elle annonce les quatre outils et l'ordre dans lequel ils seront travaillés.</a:t>
            </a:r>
          </a:p>
          <a:p>
            <a:endParaRPr/>
          </a:p>
          <a:p>
            <a:r>
              <a:t>Le point à marteler : le SWOT n'est pas un point de départ. C'est une erreur très répandue, y compris en entreprise, que de commencer une réflexion stratégique par un tableau à quatre cases rempli de mémoire. Un SWOT sans diagnostic préalable produit des forces qui sont des opinions et des opportunités qui sont des espoirs.</a:t>
            </a:r>
          </a:p>
          <a:p>
            <a:endParaRPr/>
          </a:p>
          <a:p>
            <a:r>
              <a:t>L'ordre du cours est donc contraint : externe d'abord, interne ensuite, croisement à la fin. Il y a une raison théorique à cet ordre, qui apparaîtra au moment du VRIO — le critère de valeur d'une ressource ne peut être apprécié qu'au regard de l'environnement. On ne peut donc pas conduire le diagnostic interne en premier sans se priver de son premier critère.</a:t>
            </a:r>
          </a:p>
          <a:p>
            <a:endParaRPr/>
          </a:p>
          <a:p>
            <a:r>
              <a:t>Annoncer que le cours suivra un cas unique, l'agence Sainte-Croix, du premier outil jusqu'à la recommandation finale.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Module d'ouverture du bloc externe. Il occupe environ trois heures avec les temps de travail en groupes, ou deux heures en version resserrée si les corrigés PESTEL et cinq forces sont donnés plutôt que construits.</a:t>
            </a:r>
          </a:p>
          <a:p>
            <a:endParaRPr/>
          </a:p>
          <a:p>
            <a:r>
              <a:t>    Principe pédagogique : le même cas traverse tout le bloc. L'agence Sainte-Croix apparaît ici pour le diagnostic externe, et elle revient plus loin pour le VRIO, puis pour le SWOT et le TOWS. Les étudiants travaillent donc sur une organisation dont ils connaissent déjà l'histoire, ce qui supprime le temps de rechargement du contexte à chaque nouvel outil et rend visible l'articulation entre les cadres.</a:t>
            </a:r>
          </a:p>
          <a:p>
            <a:endParaRPr/>
          </a:p>
          <a:p>
            <a:r>
              <a:t>    Avertissement à donner au groupe dès l'ouverture : les chiffres de l'agence sont construits pour les besoins du cas ; les faits d'environnement, en revanche, sont réels, datés et sourcés. La distinction est explicite sur chaque diapositive et elle fait partie de l'apprentissage — un diagnostic se construit sur des données vérifiables, pas sur des impressions de marché.</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Lecture à voix haute, puis vote à main levée sur trois hypothèses écrites au tableau : cause interne (équipe, méthode, outils), cause externe (marché, réglementation, concurrence), cause mixte.</a:t>
            </a:r>
          </a:p>
          <a:p>
            <a:endParaRPr/>
          </a:p>
          <a:p>
            <a:r>
              <a:t>    Le vote penche presque toujours vers l'interne. C'est le biais que le module travaille : quand une organisation se dégrade, ses dirigeants cherchent d'abord ce qu'ils font mal, parce que c'est ce sur quoi ils ont prise. Les trois actions déjà engagées par la dirigeante — serrer les charges, changer de logiciel, lancer une prospection — sont toutes des réponses internes à un problème dont l'origine n'a pas encore été établie.</a:t>
            </a:r>
          </a:p>
          <a:p>
            <a:endParaRPr/>
          </a:p>
          <a:p>
            <a:r>
              <a:t>    Noter la répartition du vote. Elle sera reprise à la fin du temps 1, quand les chiffres auront montré que le marché, lui, remontait pendant que l'agence baissait.</a:t>
            </a:r>
          </a:p>
          <a:p>
            <a:endParaRPr/>
          </a:p>
          <a:p>
            <a:r>
              <a:t>    Ne pas donner la réponse. La question de la négociatrice — « le métier a-t-il changé sans qu'on le remarque ? » — est exactement la question à laquelle le diagnostic externe répond.</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Distribuer le tableau, dix minutes de lecture en binômes avant toute discussion.</a:t>
            </a:r>
          </a:p>
          <a:p>
            <a:endParaRPr/>
          </a:p>
          <a:p>
            <a:r>
              <a:t>    Les deux lignes visées par la consigne sont le taux d'honoraires moyen, qui perd 0,8 point en trois ans, et le nombre de lots en gestion locative, qui recule continûment. Elles se dégradent alors même que le volume de ventes est reparti à la hausse en 2025.</a:t>
            </a:r>
          </a:p>
          <a:p>
            <a:endParaRPr/>
          </a:p>
          <a:p>
            <a:r>
              <a:t>    C'est la découverte importante : le problème n'est pas un problème de production. L'agence vend à peu près autant de biens, ses clients sont satisfaits, et elle gagne moins d'argent sur chaque opération. Une baisse de prix unitaire continue, dans une activité à charges fixes élevées, produit exactement le résultat observé.</a:t>
            </a:r>
          </a:p>
          <a:p>
            <a:endParaRPr/>
          </a:p>
          <a:p>
            <a:r>
              <a:t>    Faire calculer l'ordre de grandeur : à volume et prix 2025 constants, revenir au taux d'honoraires de 2023 rapporterait environ 111 k€ de chiffre d'affaires supplémentaire — davantage que le résultat d'exploitation de l'année. La rentabilité de l'agence tient donc davantage à son taux d'honoraires qu'à son activité commerciale.</a:t>
            </a:r>
          </a:p>
          <a:p>
            <a:endParaRPr/>
          </a:p>
          <a:p>
            <a:r>
              <a:t>    Question de relance : qu'est-ce qui fait baisser un taux d'honoraires alors que le service rendu n'a pas changé ? Les réponses spontanées mentionnent la négociation par les clients. Personne ne cite spontanément l'existence d'une offre concurrente moins chère. C'est le point d'entrée du temps 3.</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Ces faits sont réels et vérifiables. Le préciser au groupe : seuls les chiffres de l'agence sont fictifs.</a:t>
            </a:r>
          </a:p>
          <a:p>
            <a:endParaRPr/>
          </a:p>
          <a:p>
            <a:r>
              <a:t>    La mention du statut — établi, prévision, observé, incertain — n'est pas un ornement. Elle est la première compétence à acquérir. Un étudiant qui écrit dans son PESTEL « les taux vont baisser » sans distinguer ce qu'il constate de ce qu'il anticipe produit un document inutilisable.</a:t>
            </a:r>
          </a:p>
          <a:p>
            <a:endParaRPr/>
          </a:p>
          <a:p>
            <a:r>
              <a:t>    L'écart entre la prévision de janvier et l'observation de juillet est le meilleur matériau de la séance. En janvier 2026, la FNAIM annonçait une hausse d'environ 4 % des transactions ; six mois plus tard, quatre grands réseaux publiaient des volumes en repli sur douze mois glissants, avec des taux de crédit au-dessus de l'hypothèse retenue. Aucune de ces sources n'a menti. Un environnement se lit avec des données qui se révisent.</a:t>
            </a:r>
          </a:p>
          <a:p>
            <a:endParaRPr/>
          </a:p>
          <a:p>
            <a:r>
              <a:t>    Question à poser au groupe : que doit faire une dirigeante d'agence de cette contradiction ? La réponse à faire émerger n'est pas de choisir la source la plus optimiste ni la plus pessimiste, mais de construire son plan sur l'hypothèse basse et de suivre un petit nombre d'indicateurs qui trancheront en cours d'année — nombre de compromis signés dans sa zone, délai de vente moyen, taux d'intérêt.</a:t>
            </a:r>
          </a:p>
          <a:p>
            <a:endParaRPr/>
          </a:p>
          <a:p>
            <a:r>
              <a:t>    Sur l'encadrement des loyers, préciser que Bordeaux figure bien parmi les territoires concernés, ce qui donne au cas son ancrage local.</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Suite du dossier. Trois remarques à faire en séance.</a:t>
            </a:r>
          </a:p>
          <a:p>
            <a:endParaRPr/>
          </a:p>
          <a:p>
            <a:r>
              <a:t>    Sur l'open data des prix : la mise à disposition des demandes de valeurs foncières depuis 2019 est un fait dont les conséquences sont sous-estimées en agence. Elle transfère au vendeur une information que l'agence détenait seule. Elle ne supprime pas la valeur de l'estimation professionnelle — un prix réel de vente ne dit ni l'état du bien, ni les conditions de la transaction — mais elle change la position de départ de la négociation d'honoraires. Nous y reviendrons dans les cinq forces, au titre du pouvoir de négociation des clients.</a:t>
            </a:r>
          </a:p>
          <a:p>
            <a:endParaRPr/>
          </a:p>
          <a:p>
            <a:r>
              <a:t>    Sur les mandataires : les trois lignes se lisent ensemble et elles sont le cœur du temps 3. Les réseaux de mandataires ont capté une transaction intermédiée sur quatre en 2025, avec une croissance double de celle du marché, pendant que les agences physiques fermaient à un rythme sans précédent récent. Ce sont deux mouvements du même phénomène.</a:t>
            </a:r>
          </a:p>
          <a:p>
            <a:endParaRPr/>
          </a:p>
          <a:p>
            <a:r>
              <a:t>    Sur le statut des sources : Imop et La Maison des Mandataires sont des acteurs du secteur, pas des instituts indépendants. Leurs chiffres sont les plus complets disponibles publiquement sur ce sujet et ils doivent être présentés avec cette réserve. Le dire aux étudiants fait partie de l'exercice.</a:t>
            </a:r>
          </a:p>
          <a:p>
            <a:endParaRPr/>
          </a:p>
          <a:p>
            <a:r>
              <a:t>    Le ZAN est ici volontairement placé dans la colonne écologique, alors qu'il pourrait figurer en politique et en légal. Cette hésitation de classement est normale et elle sera traitée à la diapositive de méthode.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Exercice central du temps 2. Passer dans les groupes avec trois relances préparées.</a:t>
            </a:r>
          </a:p>
          <a:p>
            <a:endParaRPr/>
          </a:p>
          <a:p>
            <a:r>
              <a:t>    Première relance, quand un groupe recopie : « quelle décision de la dirigeante cette ligne change-t-elle ? ». Si le groupe ne sait pas répondre, la ligne sort.</a:t>
            </a:r>
          </a:p>
          <a:p>
            <a:endParaRPr/>
          </a:p>
          <a:p>
            <a:r>
              <a:t>    Deuxième relance, quand un groupe ne trouve que des menaces : « pour qui l'interdiction de louer les logements G est-elle une bonne nouvelle ? ». La réponse est instructive — pour une agence capable d'accompagner la rénovation, de sourcer des biens décotés pour des investisseurs, ou de capter les bailleurs qui arbitrent en faveur de la vente. Un même fait est une menace pour un modèle et une opportunité pour un autre. C'est précisément ce que le diagnostic externe seul ne peut pas trancher, et ce que le croisement avec l'interne permettra.</a:t>
            </a:r>
          </a:p>
          <a:p>
            <a:endParaRPr/>
          </a:p>
          <a:p>
            <a:r>
              <a:t>    Troisième relance, sur la dernière consigne : ce que le groupe ne sait pas. Presque personne ne l'écrit spontanément. Or c'est la partie la plus professionnelle du livrable. Dans ce cas, les inconnues sérieuses sont la part exacte des logements F et G dans la zone de chalandise de l'agence, la structure de la concurrence locale, et la suite donnée à l'encadrement des loyers après novembre 2026.</a:t>
            </a:r>
          </a:p>
          <a:p>
            <a:endParaRPr/>
          </a:p>
          <a:p>
            <a:r>
              <a:t>    Prévoir un tableau de restitution au paperboard à six colonnes, rempli par les groupes successivement.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Premier volet du corrigé. Insister sur la troisième colonne : c'est elle qui distingue un diagnostic d'une revue de presse.</a:t>
            </a:r>
          </a:p>
          <a:p>
            <a:endParaRPr/>
          </a:p>
          <a:p>
            <a:r>
              <a:t>    Sur la première ligne, faire le calcul devant le groupe : 14 % de 372 lots font environ 52 logements. À un honoraire de gestion moyen d'environ 650 € par lot et par an, cela représente près de 34 k€ de revenus récurrents exposés — à comparer au résultat d'exploitation de l'agence. Un pourcentage devient une décision quand il est traduit en euros.</a:t>
            </a:r>
          </a:p>
          <a:p>
            <a:endParaRPr/>
          </a:p>
          <a:p>
            <a:r>
              <a:t>    Faire aussi ressortir l'ambivalence de cette même ligne. Elle est une menace pour l'activité de gestion et une opportunité pour l'activité de transaction et de conseil. Les groupes qui ne l'ont vue que comme une menace ont raisonné sur le portefeuille existant, pas sur le flux d'affaires. C'est une distinction à nommer.</a:t>
            </a:r>
          </a:p>
          <a:p>
            <a:endParaRPr/>
          </a:p>
          <a:p>
            <a:r>
              <a:t>    Sur la deuxième ligne, la formulation « à surveiller, non à anticiper par une décision irréversible » est la bonne réponse professionnelle à une incertitude réglementaire. Un dirigeant qui restructure son portefeuille en pariant sur la fin de l'encadrement prend un risque que le diagnostic ne justifie pas.</a:t>
            </a:r>
          </a:p>
          <a:p>
            <a:endParaRPr/>
          </a:p>
          <a:p>
            <a:r>
              <a:t>    Sur la troisième ligne, faire remarquer que le fait le plus important du tableau n'est pas un fait de marché mais un écart entre une prévision et une observation. Ce que le diagnostic externe apporte ici, c'est l'invalidation d'une hypothèse budgétaire.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Second volet du corrigé.</a:t>
            </a:r>
          </a:p>
          <a:p>
            <a:endParaRPr/>
          </a:p>
          <a:p>
            <a:r>
              <a:t>    La ligne technologique est celle qui relie ce module au reste du cours. La mise à disposition des prix réels et la généralisation des estimateurs déplacent l'asymétrie d'information sur laquelle reposait une partie de la valeur de l'intermédiaire. L'agence conserve un avantage — un prix de vente réel ne dit ni l'état du bien, ni les conditions de la transaction, ni la temporalité du marché — mais elle doit désormais l'expliciter au lieu d'en disposer silencieusement.</a:t>
            </a:r>
          </a:p>
          <a:p>
            <a:endParaRPr/>
          </a:p>
          <a:p>
            <a:r>
              <a:t>    Faire le lien explicite avec le cours de servuction algorithmique, si les étudiants l'ont suivi : c'est exactement la formule selon laquelle l'algorithme produit un chiffre et le professionnel produit une justification.</a:t>
            </a:r>
          </a:p>
          <a:p>
            <a:endParaRPr/>
          </a:p>
          <a:p>
            <a:r>
              <a:t>    La dernière ligne est celle que je note le plus lourdement dans les dossiers. Un diagnostic qui ne dit pas ses trous est un diagnostic qui se croit complet. Les trois inconnues listées ici sont accessibles : la première par exploitation des diagnostics de performance du portefeuille et des données locales, la deuxième par un relevé des acteurs présents sur la zone, la troisième par une veille parlementaire.</a:t>
            </a:r>
          </a:p>
          <a:p>
            <a:endParaRPr/>
          </a:p>
          <a:p>
            <a:r>
              <a:t>    Transition à annoncer : le PESTEL vient d'expliquer pourquoi le marché est difficile. Il n'explique pas pourquoi Sainte-Croix perd de la marge alors que d'autres acteurs, sur le même marché, en gagnent. Cette question demande un autre outil.</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Deuxième temps du cas, et bascule vers Porter.</a:t>
            </a:r>
          </a:p>
          <a:p>
            <a:endParaRPr/>
          </a:p>
          <a:p>
            <a:r>
              <a:t>    Le contraste entre les deux colonnes est le matériau. À gauche, des faits de secteur ; à droite, leur traduction dans une agence de neuf personnes. Faire relier ligne à ligne : la montée des mandataires à 28 % correspond aux deux mandats exclusifs perdus ; l'approche des négociateurs correspond aux 47 000 conseillers en croissance ; l'estimation en ligne correspond à la ligne technologique du PESTEL.</a:t>
            </a:r>
          </a:p>
          <a:p>
            <a:endParaRPr/>
          </a:p>
          <a:p>
            <a:r>
              <a:t>    Question à poser avant tout apport théorique : de tous ces éléments, lesquels décrivent un concurrent, lesquels décrivent un client, lesquels décrivent un fournisseur ? Le classement spontané est confus, et c'est précisément ce que le cadre de Porter va organiser.</a:t>
            </a:r>
          </a:p>
          <a:p>
            <a:endParaRPr/>
          </a:p>
          <a:p>
            <a:r>
              <a:t>    Faire remarquer un point que les étudiants voient rarement seuls : le portail est ici à la fois un fournisseur, puisque l'agence paie pour diffuser, et un concurrent potentiel, puisqu'il détient la relation avec l'acquéreur et qu'il pourrait s'intégrer vers l'aval. Cette ambiguïté est traitée dans le cadre au titre du pouvoir de négociation des fournisseurs et de la menace d'entrants.</a:t>
            </a:r>
          </a:p>
          <a:p>
            <a:endParaRPr/>
          </a:p>
          <a:p>
            <a:r>
              <a:t>    Trente minutes de travail en groupes avant la révélation : reconstituer la structure du secteur à partir de ces éléments, sans grille imposée.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Premier volet du corrigé Porter. Prendre le temps sur chaque ligne.</a:t>
            </a:r>
          </a:p>
          <a:p>
            <a:endParaRPr/>
          </a:p>
          <a:p>
            <a:r>
              <a:t>    Sur la rivalité, le point à faire percevoir est le rôle des charges fixes. Dans une activité où l'essentiel des coûts court indépendamment de l'activité, un mandat obtenu à 4,5 % rapporte davantage qu'un mandat non obtenu. Chaque acteur a donc individuellement intérêt à céder sur le prix, et l'ensemble du secteur y perd. C'est un mécanisme classique, et il explique la baisse continue du taux d'honoraires mieux que la faiblesse supposée des négociateurs de Sainte-Croix.</a:t>
            </a:r>
          </a:p>
          <a:p>
            <a:endParaRPr/>
          </a:p>
          <a:p>
            <a:r>
              <a:t>    Sur les entrants, la lecture est la plus instructive du cas. Le modèle mandataire ne concurrence pas l'agence sur la qualité du service ; il la concurrence sur la structure de coûts. Une agence physique ne peut pas répondre par le prix sans détruire son propre modèle. C'est une situation stratégique classique et difficile.</a:t>
            </a:r>
          </a:p>
          <a:p>
            <a:endParaRPr/>
          </a:p>
          <a:p>
            <a:r>
              <a:t>    Sur les substituts, souligner la nuance : le particulier à particulier n'a pas explosé, mais son existence suffit à plafonner le prix. Une force n'a pas besoin de se réaliser pour agir ; sa disponibilité crédible suffit.</a:t>
            </a:r>
          </a:p>
          <a:p>
            <a:endParaRPr/>
          </a:p>
          <a:p>
            <a:r>
              <a:t>    Faire remarquer que ces trois forces expliquent, ensemble, la totalité de la baisse du taux d'honoraires observée chez Sainte-Croix, sans qu'il soit nécessaire d'invoquer une défaillance interne. C'est le retour au vote du temps 1.</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Second volet du corrigé.</a:t>
            </a:r>
          </a:p>
          <a:p>
            <a:endParaRPr/>
          </a:p>
          <a:p>
            <a:r>
              <a:t>    Sur le pouvoir des clients, la formulation « atomisé mais bien informé » mérite un arrêt. Le modèle de Porter associe habituellement le pouvoir client à la concentration ; un vendeur particulier ne pèse rien individuellement. Ce qui lui donne du pouvoir ici, c'est la réduction de l'asymétrie d'information et la faiblesse du coût de changement. C'est une bonne occasion de montrer qu'un cadre s'applique avec discernement plutôt que mécaniquement.</a:t>
            </a:r>
          </a:p>
          <a:p>
            <a:endParaRPr/>
          </a:p>
          <a:p>
            <a:r>
              <a:t>    La conséquence tirée sur le mandat exclusif est la plus opérationnelle du corrigé. Le mandat exclusif est le seul dispositif qui élève le coût de changement du client. C'est pourquoi le recul d'un tiers du nombre d'exclusivités chez Sainte-Croix depuis 2023 est un indicateur stratégique et pas seulement commercial. Faire le lien avec le cours sur le contrat psychologique, si les étudiants l'ont suivi : obtenir une exclusivité crée aussi des obligations perçues qu'il faudra tenir.</a:t>
            </a:r>
          </a:p>
          <a:p>
            <a:endParaRPr/>
          </a:p>
          <a:p>
            <a:r>
              <a:t>    Sur les portails, la double qualification — fournisseur puissant et entrant potentiel — est le point le plus discuté. Elle illustre une limite du cadre, que la diapositive suivante traite : les frontières entre les cinq catégories supposent des rôles stables, alors que les plateformes occupent plusieurs positions à la fois.</a:t>
            </a:r>
          </a:p>
          <a:p>
            <a:endParaRPr/>
          </a:p>
          <a:p>
            <a:r>
              <a:t>    La ligne de lecture d'ensemble est celle qu'il faut faire noter. Elle répond directement à la question de la négociatrice au temps 1.</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Second module du bloc diagnostic, dans la continuité directe du module externe. Compter environ trois heures avec les temps de travail, deux heures en version resserrée.</a:t>
            </a:r>
          </a:p>
          <a:p>
            <a:endParaRPr/>
          </a:p>
          <a:p>
            <a:r>
              <a:t>    Le cas reprend là où le module externe s'est arrêté : le diagnostic externe a établi que la dégradation de Sainte-Croix s'expliquait par la structure du secteur, et il a buté sur une limite qu'il faut rappeler en ouverture — il est identique pour toutes les agences de la métropole. Il ne dit donc pas ce que Sainte-Croix doit faire, seulement à quoi elle est exposée.</a:t>
            </a:r>
          </a:p>
          <a:p>
            <a:endParaRPr/>
          </a:p>
          <a:p>
            <a:r>
              <a:t>    Le dispositif pédagogique du module repose sur une comparaison. Nous introduisons une agence concurrente, soumise au même environnement, dont les résultats divergent. C'est la seule manière de faire percevoir que la performance ne s'explique pas entièrement par la position dans le secteur — et donc de rendre nécessaire l'approche par les ressources.</a:t>
            </a:r>
          </a:p>
          <a:p>
            <a:endParaRPr/>
          </a:p>
          <a:p>
            <a:r>
              <a:t>    Progression théorique : Penrose pose l'entreprise comme collection de ressources, la distinction ressources / compétences donne le vocabulaire, la capacité stratégique introduit la hiérarchie seuil / distinctive, le VRIO fournit le test, et les capacités dynamiques répondent à ce que le VRIO ne voit pas.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Ouverture du module. Lecture à voix haute, puis dix minutes de discussion libre avant toute structuration.</a:t>
            </a:r>
          </a:p>
          <a:p>
            <a:endParaRPr/>
          </a:p>
          <a:p>
            <a:r>
              <a:t>    L'introduction d'un comparateur est le geste pédagogique décisif. Tant que les étudiants n'ont qu'une entreprise sous les yeux, ils attribuent spontanément la performance à l'environnement. Dès qu'ils en ont deux dans le même environnement, l'explication externe devient insuffisante — et c'est exactement le raisonnement qui a fondé l'approche par les ressources contre l'analyse sectorielle dans les années quatre-vingt.</a:t>
            </a:r>
          </a:p>
          <a:p>
            <a:endParaRPr/>
          </a:p>
          <a:p>
            <a:r>
              <a:t>    Faire remarquer que Belcier vend moins et gagne plus. Les étudiants qui ont intégré le raisonnement du module externe voient tout de suite pourquoi : dans une activité à charges fixes, ce n'est pas le volume qui fait le résultat, c'est le produit du volume par le taux d'honoraires, comparé à une structure de coûts.</a:t>
            </a:r>
          </a:p>
          <a:p>
            <a:endParaRPr/>
          </a:p>
          <a:p>
            <a:r>
              <a:t>    Les trois explications du dirigeant sont de natures différentes et il ne faut pas encore les nommer. La première est un choix de périmètre. La deuxième est une routine documentée. La troisième est un réseau construit dans le temps. Nous verrons qu'elles ne se testent pas de la même manière.</a:t>
            </a:r>
          </a:p>
          <a:p>
            <a:endParaRPr/>
          </a:p>
          <a:p>
            <a:r>
              <a:t>    La seconde question — cette différence est-elle imitable ? — est celle qui commande tout le module. La garder ouverte : nous y répondrons au VRIO.</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Distribuer le tableau, quinze minutes de travail en binômes.</a:t>
            </a:r>
          </a:p>
          <a:p>
            <a:endParaRPr/>
          </a:p>
          <a:p>
            <a:r>
              <a:t>    Les trois écarts explicatifs sont le taux d'honoraires, le taux d'exclusivité et les charges fixes. Faire calculer : à taux d'honoraires égal, Sainte-Croix aurait encaissé environ 89 k€ de plus en 2025 ; avec la structure de charges de Belcier, elle serait très largement bénéficiaire. Les deux points de vente sont un choix qui coûte cher.</a:t>
            </a:r>
          </a:p>
          <a:p>
            <a:endParaRPr/>
          </a:p>
          <a:p>
            <a:r>
              <a:t>    Le lien entre exclusivité et taux d'honoraires est le point à faire découvrir : 66 % d'exclusivités chez Belcier contre 31 %. Un mandat exclusif supprime la mise en concurrence pendant sa durée, donc protège le taux. Il suppose en retour que le client accepte de renoncer à autre chose — et il crée les obligations perçues dont nous avons parlé ailleurs.</a:t>
            </a:r>
          </a:p>
          <a:p>
            <a:endParaRPr/>
          </a:p>
          <a:p>
            <a:r>
              <a:t>    Le délai de vente moyen mérite un arrêt. Belcier vend en 71 jours des biens plus chers dans un segment plus étroit. Cela signale une meilleure qualification du prix à l'entrée, donc la valeur du dossier d'estimation documenté.</a:t>
            </a:r>
          </a:p>
          <a:p>
            <a:endParaRPr/>
          </a:p>
          <a:p>
            <a:r>
              <a:t>    Sur la seconde consigne : les étudiants répondent presque toujours que l'on peut reproduire le dossier d'estimation en un an. C'est vrai, et c'est instructif — c'est la ressource la plus imitable des trois. Le réseau d'artisans et de thermiciens construit depuis 2022, et la spécialisation qui a formé le jugement de l'équipe sur un type de bâti, ne se reproduisent pas au même rythme. Cette intuition sera formalisée au VRIO.</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Exercice de vingt minutes, en groupes de quatre, à mener avec un tableau vierge : on donne la colonne de gauche, les groupes remplissent la droite.</a:t>
            </a:r>
          </a:p>
          <a:p>
            <a:endParaRPr/>
          </a:p>
          <a:p>
            <a:r>
              <a:t>    La deuxième ligne est celle qu'il faut faire trouver et qui produit toujours un effet. Le module externe a établi que 14 % du portefeuille locatif est classé F ou G, soit environ cinquante-deux logements, et que les propriétaires concernés devront arbitrer avant janvier 2028 entre rénover, vendre ou sortir de la location. Sainte-Croix connaît ces bailleurs depuis quinze ans, détient leurs diagnostics, connaît l'état de leurs biens et leur situation. Aucun mandataire, aucun réseau national ne dispose de cette information.</a:t>
            </a:r>
          </a:p>
          <a:p>
            <a:endParaRPr/>
          </a:p>
          <a:p>
            <a:r>
              <a:t>    C'est le moment où le diagnostic interne et le diagnostic externe se rencontrent : une menace identifiée dehors devient une opportunité parce qu'une ressource détenue dedans permet de s'en saisir. Le dire explicitement — c'est le mécanisme que le TOWS formalisera plus tard.</a:t>
            </a:r>
          </a:p>
          <a:p>
            <a:endParaRPr/>
          </a:p>
          <a:p>
            <a:r>
              <a:t>    La cinquième ligne mérite aussi un commentaire : les deux vitrines étaient une ressource productive quand le trafic de rue générait des contacts. Elles sont devenues un coût fixe. Une ressource n'a pas de valeur en soi ; sa valeur dépend de l'environnement. Cette contingence sera le premier critère du VRIO.</a:t>
            </a:r>
          </a:p>
          <a:p>
            <a:endParaRPr/>
          </a:p>
          <a:p>
            <a:r>
              <a:t>    Faire ressortir enfin, dans l'esprit de Penrose, que presque aucune ressource de la colonne de gauche ne manque : elles sont détenues et sous-employées.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Exercice mené avant la présentation du VRIO. Les quatre questions des consignes sont exactement les quatre critères, formulés en langage ordinaire.</a:t>
            </a:r>
          </a:p>
          <a:p>
            <a:endParaRPr/>
          </a:p>
          <a:p>
            <a:r>
              <a:t>    C'est le dispositif inductif du module : les étudiants appliquent le cadre sans le connaître, puis découvrent qu'il porte un nom et qu'il a une structure d'arbre de décision.</a:t>
            </a:r>
          </a:p>
          <a:p>
            <a:endParaRPr/>
          </a:p>
          <a:p>
            <a:r>
              <a:t>    Passer dans les groupes avec deux relances.</a:t>
            </a:r>
          </a:p>
          <a:p>
            <a:endParaRPr/>
          </a:p>
          <a:p>
            <a:r>
              <a:t>    Sur la valeur, relancer par « valeur au regard de quoi ? ». La bonne réponse renvoie au diagnostic externe : une ressource a de la valeur si elle permet d'exploiter une opportunité ou de neutraliser une menace identifiée. Les vitrines avaient de la valeur quand le trafic de rue générait des contacts ; la question est de savoir ce qu'il en reste aujourd'hui.</a:t>
            </a:r>
          </a:p>
          <a:p>
            <a:endParaRPr/>
          </a:p>
          <a:p>
            <a:r>
              <a:t>    Sur l'imitabilité, refuser les réponses en oui ou non. Demander un délai et un coût. « Un concurrent pourrait reconstituer un fichier de six cents acquéreurs en dix-huit mois de prospection » est une réponse exploitable ; « c'est imitable » n'en est pas une.</a:t>
            </a:r>
          </a:p>
          <a:p>
            <a:endParaRPr/>
          </a:p>
          <a:p>
            <a:r>
              <a:t>    Noter les conclusions de chaque groupe au tableau avant de donner le corrigé. Les désaccords entre groupes sur la deuxième et la troisième ressource sont fréquents et productifs.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Tableau </a:t>
            </a:r>
            <a:r>
              <a:rPr dirty="0" err="1"/>
              <a:t>d'entraînement</a:t>
            </a:r>
            <a:r>
              <a:rPr dirty="0"/>
              <a:t>, à </a:t>
            </a:r>
            <a:r>
              <a:rPr dirty="0" err="1"/>
              <a:t>traiter</a:t>
            </a:r>
            <a:r>
              <a:rPr dirty="0"/>
              <a:t> avant le </a:t>
            </a:r>
            <a:r>
              <a:rPr dirty="0" err="1"/>
              <a:t>corrigé</a:t>
            </a:r>
            <a:r>
              <a:rPr dirty="0"/>
              <a:t> du </a:t>
            </a:r>
            <a:r>
              <a:rPr dirty="0" err="1"/>
              <a:t>cas</a:t>
            </a:r>
            <a:r>
              <a:rPr dirty="0"/>
              <a:t>.</a:t>
            </a:r>
          </a:p>
          <a:p>
            <a:endParaRPr dirty="0"/>
          </a:p>
          <a:p>
            <a:r>
              <a:rPr dirty="0"/>
              <a:t>La deuxième </a:t>
            </a:r>
            <a:r>
              <a:rPr dirty="0" err="1"/>
              <a:t>ligne</a:t>
            </a:r>
            <a:r>
              <a:rPr dirty="0"/>
              <a:t> est </a:t>
            </a:r>
            <a:r>
              <a:rPr dirty="0" err="1"/>
              <a:t>celle</a:t>
            </a:r>
            <a:r>
              <a:rPr dirty="0"/>
              <a:t> qui </a:t>
            </a:r>
            <a:r>
              <a:rPr dirty="0" err="1"/>
              <a:t>provoque</a:t>
            </a:r>
            <a:r>
              <a:rPr dirty="0"/>
              <a:t> le plus de discussion et il faut la </a:t>
            </a:r>
            <a:r>
              <a:rPr dirty="0" err="1"/>
              <a:t>tenir</a:t>
            </a:r>
            <a:r>
              <a:rPr dirty="0"/>
              <a:t>. </a:t>
            </a:r>
            <a:r>
              <a:rPr dirty="0" err="1"/>
              <a:t>L'intelligence</a:t>
            </a:r>
            <a:r>
              <a:rPr dirty="0"/>
              <a:t> </a:t>
            </a:r>
            <a:r>
              <a:rPr dirty="0" err="1"/>
              <a:t>artificielle</a:t>
            </a:r>
            <a:r>
              <a:rPr dirty="0"/>
              <a:t> </a:t>
            </a:r>
            <a:r>
              <a:rPr dirty="0" err="1"/>
              <a:t>générative</a:t>
            </a:r>
            <a:r>
              <a:rPr dirty="0"/>
              <a:t> est </a:t>
            </a:r>
            <a:r>
              <a:rPr dirty="0" err="1"/>
              <a:t>aujourd'hui</a:t>
            </a:r>
            <a:r>
              <a:rPr dirty="0"/>
              <a:t> un </a:t>
            </a:r>
            <a:r>
              <a:rPr dirty="0" err="1"/>
              <a:t>outil</a:t>
            </a:r>
            <a:r>
              <a:rPr dirty="0"/>
              <a:t> banal au </a:t>
            </a:r>
            <a:r>
              <a:rPr dirty="0" err="1"/>
              <a:t>sens</a:t>
            </a:r>
            <a:r>
              <a:rPr dirty="0"/>
              <a:t> strict du VRIO : </a:t>
            </a:r>
            <a:r>
              <a:rPr dirty="0" err="1"/>
              <a:t>elle</a:t>
            </a:r>
            <a:r>
              <a:rPr dirty="0"/>
              <a:t> a de la </a:t>
            </a:r>
            <a:r>
              <a:rPr dirty="0" err="1"/>
              <a:t>valeur</a:t>
            </a:r>
            <a:r>
              <a:rPr dirty="0"/>
              <a:t>, </a:t>
            </a:r>
            <a:r>
              <a:rPr dirty="0" err="1"/>
              <a:t>elle</a:t>
            </a:r>
            <a:r>
              <a:rPr dirty="0"/>
              <a:t> </a:t>
            </a:r>
            <a:r>
              <a:rPr dirty="0" err="1"/>
              <a:t>n'est</a:t>
            </a:r>
            <a:r>
              <a:rPr dirty="0"/>
              <a:t> pas rare, </a:t>
            </a:r>
            <a:r>
              <a:rPr dirty="0" err="1"/>
              <a:t>elle</a:t>
            </a:r>
            <a:r>
              <a:rPr dirty="0"/>
              <a:t> est </a:t>
            </a:r>
            <a:r>
              <a:rPr dirty="0" err="1"/>
              <a:t>parfaitement</a:t>
            </a:r>
            <a:r>
              <a:rPr dirty="0"/>
              <a:t> imitable. Elle ne </a:t>
            </a:r>
            <a:r>
              <a:rPr dirty="0" err="1"/>
              <a:t>peut</a:t>
            </a:r>
            <a:r>
              <a:rPr dirty="0"/>
              <a:t> </a:t>
            </a:r>
            <a:r>
              <a:rPr dirty="0" err="1"/>
              <a:t>donc</a:t>
            </a:r>
            <a:r>
              <a:rPr dirty="0"/>
              <a:t> pas fonder un </a:t>
            </a:r>
            <a:r>
              <a:rPr dirty="0" err="1"/>
              <a:t>avantage</a:t>
            </a:r>
            <a:r>
              <a:rPr dirty="0"/>
              <a:t> </a:t>
            </a:r>
            <a:r>
              <a:rPr dirty="0" err="1"/>
              <a:t>concurrentiel</a:t>
            </a:r>
            <a:r>
              <a:rPr dirty="0"/>
              <a:t>.</a:t>
            </a:r>
          </a:p>
          <a:p>
            <a:endParaRPr dirty="0"/>
          </a:p>
          <a:p>
            <a:r>
              <a:rPr dirty="0"/>
              <a:t>Ce qui </a:t>
            </a:r>
            <a:r>
              <a:rPr dirty="0" err="1"/>
              <a:t>peut</a:t>
            </a:r>
            <a:r>
              <a:rPr dirty="0"/>
              <a:t> </a:t>
            </a:r>
            <a:r>
              <a:rPr dirty="0" err="1"/>
              <a:t>en</a:t>
            </a:r>
            <a:r>
              <a:rPr dirty="0"/>
              <a:t> fonder un, </a:t>
            </a:r>
            <a:r>
              <a:rPr dirty="0" err="1"/>
              <a:t>c'est</a:t>
            </a:r>
            <a:r>
              <a:rPr dirty="0"/>
              <a:t> la manière </a:t>
            </a:r>
            <a:r>
              <a:rPr dirty="0" err="1"/>
              <a:t>dont</a:t>
            </a:r>
            <a:r>
              <a:rPr dirty="0"/>
              <a:t> </a:t>
            </a:r>
            <a:r>
              <a:rPr dirty="0" err="1"/>
              <a:t>l'agence</a:t>
            </a:r>
            <a:r>
              <a:rPr dirty="0"/>
              <a:t> </a:t>
            </a:r>
            <a:r>
              <a:rPr dirty="0" err="1"/>
              <a:t>l'encadre</a:t>
            </a:r>
            <a:r>
              <a:rPr dirty="0"/>
              <a:t> : </a:t>
            </a:r>
            <a:r>
              <a:rPr dirty="0" err="1"/>
              <a:t>quelles</a:t>
            </a:r>
            <a:r>
              <a:rPr dirty="0"/>
              <a:t> données </a:t>
            </a:r>
            <a:r>
              <a:rPr dirty="0" err="1"/>
              <a:t>elle</a:t>
            </a:r>
            <a:r>
              <a:rPr dirty="0"/>
              <a:t> </a:t>
            </a:r>
            <a:r>
              <a:rPr dirty="0" err="1"/>
              <a:t>lui</a:t>
            </a:r>
            <a:r>
              <a:rPr dirty="0"/>
              <a:t> </a:t>
            </a:r>
            <a:r>
              <a:rPr dirty="0" err="1"/>
              <a:t>donne</a:t>
            </a:r>
            <a:r>
              <a:rPr dirty="0"/>
              <a:t>, </a:t>
            </a:r>
            <a:r>
              <a:rPr dirty="0" err="1"/>
              <a:t>ce</a:t>
            </a:r>
            <a:r>
              <a:rPr dirty="0"/>
              <a:t> </a:t>
            </a:r>
            <a:r>
              <a:rPr dirty="0" err="1"/>
              <a:t>qu'elle</a:t>
            </a:r>
            <a:r>
              <a:rPr dirty="0"/>
              <a:t> </a:t>
            </a:r>
            <a:r>
              <a:rPr dirty="0" err="1"/>
              <a:t>l'autorise</a:t>
            </a:r>
            <a:r>
              <a:rPr dirty="0"/>
              <a:t> à </a:t>
            </a:r>
            <a:r>
              <a:rPr dirty="0" err="1"/>
              <a:t>produire</a:t>
            </a:r>
            <a:r>
              <a:rPr dirty="0"/>
              <a:t>, </a:t>
            </a:r>
            <a:r>
              <a:rPr dirty="0" err="1"/>
              <a:t>ce</a:t>
            </a:r>
            <a:r>
              <a:rPr dirty="0"/>
              <a:t> </a:t>
            </a:r>
            <a:r>
              <a:rPr dirty="0" err="1"/>
              <a:t>qu'elle</a:t>
            </a:r>
            <a:r>
              <a:rPr dirty="0"/>
              <a:t> </a:t>
            </a:r>
            <a:r>
              <a:rPr dirty="0" err="1"/>
              <a:t>vérifie</a:t>
            </a:r>
            <a:r>
              <a:rPr dirty="0"/>
              <a:t> avant publication, comment </a:t>
            </a:r>
            <a:r>
              <a:rPr dirty="0" err="1"/>
              <a:t>elle</a:t>
            </a:r>
            <a:r>
              <a:rPr dirty="0"/>
              <a:t> trace </a:t>
            </a:r>
            <a:r>
              <a:rPr dirty="0" err="1"/>
              <a:t>ce</a:t>
            </a:r>
            <a:r>
              <a:rPr dirty="0"/>
              <a:t> qui a </a:t>
            </a:r>
            <a:r>
              <a:rPr dirty="0" err="1"/>
              <a:t>été</a:t>
            </a:r>
            <a:r>
              <a:rPr dirty="0"/>
              <a:t> </a:t>
            </a:r>
            <a:r>
              <a:rPr dirty="0" err="1"/>
              <a:t>généré</a:t>
            </a:r>
            <a:r>
              <a:rPr dirty="0"/>
              <a:t>. </a:t>
            </a:r>
            <a:r>
              <a:rPr dirty="0" err="1"/>
              <a:t>Autrement</a:t>
            </a:r>
            <a:r>
              <a:rPr dirty="0"/>
              <a:t> </a:t>
            </a:r>
            <a:r>
              <a:rPr dirty="0" err="1"/>
              <a:t>dit</a:t>
            </a:r>
            <a:r>
              <a:rPr dirty="0"/>
              <a:t>, </a:t>
            </a:r>
            <a:r>
              <a:rPr dirty="0" err="1"/>
              <a:t>l'avantage</a:t>
            </a:r>
            <a:r>
              <a:rPr dirty="0"/>
              <a:t> se </a:t>
            </a:r>
            <a:r>
              <a:rPr dirty="0" err="1"/>
              <a:t>déplace</a:t>
            </a:r>
            <a:r>
              <a:rPr dirty="0"/>
              <a:t> de la </a:t>
            </a:r>
            <a:r>
              <a:rPr dirty="0" err="1"/>
              <a:t>technologie</a:t>
            </a:r>
            <a:r>
              <a:rPr dirty="0"/>
              <a:t> vers la </a:t>
            </a:r>
            <a:r>
              <a:rPr dirty="0" err="1"/>
              <a:t>gouvernance</a:t>
            </a:r>
            <a:r>
              <a:rPr dirty="0"/>
              <a:t> de son usage. Les </a:t>
            </a:r>
            <a:r>
              <a:rPr dirty="0" err="1"/>
              <a:t>étudiants</a:t>
            </a:r>
            <a:r>
              <a:rPr dirty="0"/>
              <a:t> qui </a:t>
            </a:r>
            <a:r>
              <a:rPr dirty="0" err="1"/>
              <a:t>suivent</a:t>
            </a:r>
            <a:r>
              <a:rPr dirty="0"/>
              <a:t> le </a:t>
            </a:r>
            <a:r>
              <a:rPr dirty="0" err="1"/>
              <a:t>cours</a:t>
            </a:r>
            <a:r>
              <a:rPr dirty="0"/>
              <a:t> sur la </a:t>
            </a:r>
            <a:r>
              <a:rPr dirty="0" err="1"/>
              <a:t>servuction</a:t>
            </a:r>
            <a:r>
              <a:rPr dirty="0"/>
              <a:t> </a:t>
            </a:r>
            <a:r>
              <a:rPr dirty="0" err="1"/>
              <a:t>algorithmique</a:t>
            </a:r>
            <a:r>
              <a:rPr dirty="0"/>
              <a:t> </a:t>
            </a:r>
            <a:r>
              <a:rPr dirty="0" err="1"/>
              <a:t>retrouveront</a:t>
            </a:r>
            <a:r>
              <a:rPr dirty="0"/>
              <a:t> </a:t>
            </a:r>
            <a:r>
              <a:rPr dirty="0" err="1"/>
              <a:t>exactement</a:t>
            </a:r>
            <a:r>
              <a:rPr dirty="0"/>
              <a:t> </a:t>
            </a:r>
            <a:r>
              <a:rPr dirty="0" err="1"/>
              <a:t>cette</a:t>
            </a:r>
            <a:r>
              <a:rPr dirty="0"/>
              <a:t> conclusion.</a:t>
            </a:r>
          </a:p>
          <a:p>
            <a:endParaRPr dirty="0"/>
          </a:p>
          <a:p>
            <a:r>
              <a:rPr dirty="0"/>
              <a:t>La première </a:t>
            </a:r>
            <a:r>
              <a:rPr dirty="0" err="1"/>
              <a:t>ligne</a:t>
            </a:r>
            <a:r>
              <a:rPr dirty="0"/>
              <a:t> mérite </a:t>
            </a:r>
            <a:r>
              <a:rPr dirty="0" err="1"/>
              <a:t>aussi</a:t>
            </a:r>
            <a:r>
              <a:rPr dirty="0"/>
              <a:t> un </a:t>
            </a:r>
            <a:r>
              <a:rPr dirty="0" err="1"/>
              <a:t>arrêt</a:t>
            </a:r>
            <a:r>
              <a:rPr dirty="0"/>
              <a:t>. La </a:t>
            </a:r>
            <a:r>
              <a:rPr dirty="0" err="1"/>
              <a:t>réputation</a:t>
            </a:r>
            <a:r>
              <a:rPr dirty="0"/>
              <a:t> locale est la </a:t>
            </a:r>
            <a:r>
              <a:rPr dirty="0" err="1"/>
              <a:t>ressource</a:t>
            </a:r>
            <a:r>
              <a:rPr dirty="0"/>
              <a:t> la plus </a:t>
            </a:r>
            <a:r>
              <a:rPr dirty="0" err="1"/>
              <a:t>fréquemment</a:t>
            </a:r>
            <a:r>
              <a:rPr dirty="0"/>
              <a:t> </a:t>
            </a:r>
            <a:r>
              <a:rPr dirty="0" err="1"/>
              <a:t>citée</a:t>
            </a:r>
            <a:r>
              <a:rPr dirty="0"/>
              <a:t> par les </a:t>
            </a:r>
            <a:r>
              <a:rPr dirty="0" err="1"/>
              <a:t>professionnels</a:t>
            </a:r>
            <a:r>
              <a:rPr dirty="0"/>
              <a:t> </a:t>
            </a:r>
            <a:r>
              <a:rPr dirty="0" err="1"/>
              <a:t>comme</a:t>
            </a:r>
            <a:r>
              <a:rPr dirty="0"/>
              <a:t> </a:t>
            </a:r>
            <a:r>
              <a:rPr dirty="0" err="1"/>
              <a:t>leur</a:t>
            </a:r>
            <a:r>
              <a:rPr dirty="0"/>
              <a:t> force </a:t>
            </a:r>
            <a:r>
              <a:rPr dirty="0" err="1"/>
              <a:t>principale</a:t>
            </a:r>
            <a:r>
              <a:rPr dirty="0"/>
              <a:t>. Elle </a:t>
            </a:r>
            <a:r>
              <a:rPr dirty="0" err="1"/>
              <a:t>n'est</a:t>
            </a:r>
            <a:r>
              <a:rPr dirty="0"/>
              <a:t> </a:t>
            </a:r>
            <a:r>
              <a:rPr dirty="0" err="1"/>
              <a:t>stratégique</a:t>
            </a:r>
            <a:r>
              <a:rPr dirty="0"/>
              <a:t> </a:t>
            </a:r>
            <a:r>
              <a:rPr dirty="0" err="1"/>
              <a:t>que</a:t>
            </a:r>
            <a:r>
              <a:rPr dirty="0"/>
              <a:t> </a:t>
            </a:r>
            <a:r>
              <a:rPr dirty="0" err="1"/>
              <a:t>si</a:t>
            </a:r>
            <a:r>
              <a:rPr dirty="0"/>
              <a:t> </a:t>
            </a:r>
            <a:r>
              <a:rPr dirty="0" err="1"/>
              <a:t>elle</a:t>
            </a:r>
            <a:r>
              <a:rPr dirty="0"/>
              <a:t> est </a:t>
            </a:r>
            <a:r>
              <a:rPr dirty="0" err="1"/>
              <a:t>mesurée</a:t>
            </a:r>
            <a:r>
              <a:rPr dirty="0"/>
              <a:t>, </a:t>
            </a:r>
            <a:r>
              <a:rPr dirty="0" err="1"/>
              <a:t>entretenue</a:t>
            </a:r>
            <a:r>
              <a:rPr dirty="0"/>
              <a:t> et </a:t>
            </a:r>
            <a:r>
              <a:rPr dirty="0" err="1"/>
              <a:t>exploitée</a:t>
            </a:r>
            <a:r>
              <a:rPr dirty="0"/>
              <a:t>. Une bonne </a:t>
            </a:r>
            <a:r>
              <a:rPr dirty="0" err="1"/>
              <a:t>réputation</a:t>
            </a:r>
            <a:r>
              <a:rPr dirty="0"/>
              <a:t> </a:t>
            </a:r>
            <a:r>
              <a:rPr dirty="0" err="1"/>
              <a:t>qu'aucun</a:t>
            </a:r>
            <a:r>
              <a:rPr dirty="0"/>
              <a:t> </a:t>
            </a:r>
            <a:r>
              <a:rPr dirty="0" err="1"/>
              <a:t>dispositif</a:t>
            </a:r>
            <a:r>
              <a:rPr dirty="0"/>
              <a:t> ne </a:t>
            </a:r>
            <a:r>
              <a:rPr dirty="0" err="1"/>
              <a:t>convertit</a:t>
            </a:r>
            <a:r>
              <a:rPr dirty="0"/>
              <a:t> </a:t>
            </a:r>
            <a:r>
              <a:rPr dirty="0" err="1"/>
              <a:t>en</a:t>
            </a:r>
            <a:r>
              <a:rPr dirty="0"/>
              <a:t> </a:t>
            </a:r>
            <a:r>
              <a:rPr dirty="0" err="1"/>
              <a:t>mandats</a:t>
            </a:r>
            <a:r>
              <a:rPr dirty="0"/>
              <a:t> est </a:t>
            </a:r>
            <a:r>
              <a:rPr dirty="0" err="1"/>
              <a:t>une</a:t>
            </a:r>
            <a:r>
              <a:rPr dirty="0"/>
              <a:t> </a:t>
            </a:r>
            <a:r>
              <a:rPr dirty="0" err="1"/>
              <a:t>ressource</a:t>
            </a:r>
            <a:r>
              <a:rPr dirty="0"/>
              <a:t> qui </a:t>
            </a:r>
            <a:r>
              <a:rPr dirty="0" err="1"/>
              <a:t>échoue</a:t>
            </a:r>
            <a:r>
              <a:rPr dirty="0"/>
              <a:t> au </a:t>
            </a:r>
            <a:r>
              <a:rPr dirty="0" err="1"/>
              <a:t>critère</a:t>
            </a:r>
            <a:r>
              <a:rPr dirty="0"/>
              <a:t> </a:t>
            </a:r>
            <a:r>
              <a:rPr dirty="0" err="1"/>
              <a:t>d'organisation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Corrigé</a:t>
            </a:r>
            <a:r>
              <a:rPr dirty="0"/>
              <a:t> central du module. Le commenter </a:t>
            </a:r>
            <a:r>
              <a:rPr dirty="0" err="1"/>
              <a:t>ligne</a:t>
            </a:r>
            <a:r>
              <a:rPr dirty="0"/>
              <a:t> par </a:t>
            </a:r>
            <a:r>
              <a:rPr dirty="0" err="1"/>
              <a:t>ligne</a:t>
            </a:r>
            <a:r>
              <a:rPr dirty="0"/>
              <a:t>, </a:t>
            </a:r>
            <a:r>
              <a:rPr dirty="0" err="1"/>
              <a:t>en</a:t>
            </a:r>
            <a:r>
              <a:rPr dirty="0"/>
              <a:t> </a:t>
            </a:r>
            <a:r>
              <a:rPr dirty="0" err="1"/>
              <a:t>insistant</a:t>
            </a:r>
            <a:r>
              <a:rPr dirty="0"/>
              <a:t> sur la </a:t>
            </a:r>
            <a:r>
              <a:rPr dirty="0" err="1"/>
              <a:t>colonne</a:t>
            </a:r>
            <a:r>
              <a:rPr dirty="0"/>
              <a:t> de droite.</a:t>
            </a:r>
          </a:p>
          <a:p>
            <a:endParaRPr dirty="0"/>
          </a:p>
          <a:p>
            <a:r>
              <a:rPr dirty="0"/>
              <a:t>    La première </a:t>
            </a:r>
            <a:r>
              <a:rPr dirty="0" err="1"/>
              <a:t>ligne</a:t>
            </a:r>
            <a:r>
              <a:rPr dirty="0"/>
              <a:t> fait </a:t>
            </a:r>
            <a:r>
              <a:rPr dirty="0" err="1"/>
              <a:t>apparaître</a:t>
            </a:r>
            <a:r>
              <a:rPr dirty="0"/>
              <a:t> un </a:t>
            </a:r>
            <a:r>
              <a:rPr dirty="0" err="1"/>
              <a:t>résultat</a:t>
            </a:r>
            <a:r>
              <a:rPr dirty="0"/>
              <a:t> </a:t>
            </a:r>
            <a:r>
              <a:rPr dirty="0" err="1"/>
              <a:t>souvent</a:t>
            </a:r>
            <a:r>
              <a:rPr dirty="0"/>
              <a:t> mal </a:t>
            </a:r>
            <a:r>
              <a:rPr dirty="0" err="1"/>
              <a:t>reçu</a:t>
            </a:r>
            <a:r>
              <a:rPr dirty="0"/>
              <a:t> : la </a:t>
            </a:r>
            <a:r>
              <a:rPr dirty="0" err="1"/>
              <a:t>parité</a:t>
            </a:r>
            <a:r>
              <a:rPr dirty="0"/>
              <a:t> </a:t>
            </a:r>
            <a:r>
              <a:rPr dirty="0" err="1"/>
              <a:t>concurrentielle</a:t>
            </a:r>
            <a:r>
              <a:rPr dirty="0"/>
              <a:t> </a:t>
            </a:r>
            <a:r>
              <a:rPr dirty="0" err="1"/>
              <a:t>n'est</a:t>
            </a:r>
            <a:r>
              <a:rPr dirty="0"/>
              <a:t> pas un </a:t>
            </a:r>
            <a:r>
              <a:rPr dirty="0" err="1"/>
              <a:t>échec</a:t>
            </a:r>
            <a:r>
              <a:rPr dirty="0"/>
              <a:t>. Une </a:t>
            </a:r>
            <a:r>
              <a:rPr dirty="0" err="1"/>
              <a:t>ressource</a:t>
            </a:r>
            <a:r>
              <a:rPr dirty="0"/>
              <a:t> </a:t>
            </a:r>
            <a:r>
              <a:rPr dirty="0" err="1"/>
              <a:t>valorisable</a:t>
            </a:r>
            <a:r>
              <a:rPr dirty="0"/>
              <a:t> </a:t>
            </a:r>
            <a:r>
              <a:rPr dirty="0" err="1"/>
              <a:t>mais</a:t>
            </a:r>
            <a:r>
              <a:rPr dirty="0"/>
              <a:t> </a:t>
            </a:r>
            <a:r>
              <a:rPr dirty="0" err="1"/>
              <a:t>répandue</a:t>
            </a:r>
            <a:r>
              <a:rPr dirty="0"/>
              <a:t> </a:t>
            </a:r>
            <a:r>
              <a:rPr dirty="0" err="1"/>
              <a:t>permet</a:t>
            </a:r>
            <a:r>
              <a:rPr dirty="0"/>
              <a:t> de </a:t>
            </a:r>
            <a:r>
              <a:rPr dirty="0" err="1"/>
              <a:t>rester</a:t>
            </a:r>
            <a:r>
              <a:rPr dirty="0"/>
              <a:t> dans le jeu. </a:t>
            </a:r>
            <a:r>
              <a:rPr dirty="0" err="1"/>
              <a:t>L'erreur</a:t>
            </a:r>
            <a:r>
              <a:rPr dirty="0"/>
              <a:t> </a:t>
            </a:r>
            <a:r>
              <a:rPr dirty="0" err="1"/>
              <a:t>serait</a:t>
            </a:r>
            <a:r>
              <a:rPr dirty="0"/>
              <a:t> </a:t>
            </a:r>
            <a:r>
              <a:rPr dirty="0" err="1"/>
              <a:t>d'investir</a:t>
            </a:r>
            <a:r>
              <a:rPr dirty="0"/>
              <a:t> pour la </a:t>
            </a:r>
            <a:r>
              <a:rPr dirty="0" err="1"/>
              <a:t>défendre</a:t>
            </a:r>
            <a:r>
              <a:rPr dirty="0"/>
              <a:t> </a:t>
            </a:r>
            <a:r>
              <a:rPr dirty="0" err="1"/>
              <a:t>alors</a:t>
            </a:r>
            <a:r>
              <a:rPr dirty="0"/>
              <a:t> </a:t>
            </a:r>
            <a:r>
              <a:rPr dirty="0" err="1"/>
              <a:t>qu'aucun</a:t>
            </a:r>
            <a:r>
              <a:rPr dirty="0"/>
              <a:t> </a:t>
            </a:r>
            <a:r>
              <a:rPr dirty="0" err="1"/>
              <a:t>avantage</a:t>
            </a:r>
            <a:r>
              <a:rPr dirty="0"/>
              <a:t> </a:t>
            </a:r>
            <a:r>
              <a:rPr dirty="0" err="1"/>
              <a:t>n'en</a:t>
            </a:r>
            <a:r>
              <a:rPr dirty="0"/>
              <a:t> </a:t>
            </a:r>
            <a:r>
              <a:rPr dirty="0" err="1"/>
              <a:t>sortira</a:t>
            </a:r>
            <a:r>
              <a:rPr dirty="0"/>
              <a:t>.</a:t>
            </a:r>
          </a:p>
          <a:p>
            <a:endParaRPr dirty="0"/>
          </a:p>
          <a:p>
            <a:r>
              <a:rPr dirty="0"/>
              <a:t>    La deuxième </a:t>
            </a:r>
            <a:r>
              <a:rPr dirty="0" err="1"/>
              <a:t>ligne</a:t>
            </a:r>
            <a:r>
              <a:rPr dirty="0"/>
              <a:t> est la plus instructive. La </a:t>
            </a:r>
            <a:r>
              <a:rPr dirty="0" err="1"/>
              <a:t>ressource</a:t>
            </a:r>
            <a:r>
              <a:rPr dirty="0"/>
              <a:t> passe les trois premiers </a:t>
            </a:r>
            <a:r>
              <a:rPr dirty="0" err="1"/>
              <a:t>critères</a:t>
            </a:r>
            <a:r>
              <a:rPr dirty="0"/>
              <a:t> et </a:t>
            </a:r>
            <a:r>
              <a:rPr dirty="0" err="1"/>
              <a:t>échoue</a:t>
            </a:r>
            <a:r>
              <a:rPr dirty="0"/>
              <a:t> au </a:t>
            </a:r>
            <a:r>
              <a:rPr dirty="0" err="1"/>
              <a:t>quatrième</a:t>
            </a:r>
            <a:r>
              <a:rPr dirty="0"/>
              <a:t>. Faire </a:t>
            </a:r>
            <a:r>
              <a:rPr dirty="0" err="1"/>
              <a:t>nommer</a:t>
            </a:r>
            <a:r>
              <a:rPr dirty="0"/>
              <a:t> </a:t>
            </a:r>
            <a:r>
              <a:rPr dirty="0" err="1"/>
              <a:t>précisément</a:t>
            </a:r>
            <a:r>
              <a:rPr dirty="0"/>
              <a:t> </a:t>
            </a:r>
            <a:r>
              <a:rPr dirty="0" err="1"/>
              <a:t>ce</a:t>
            </a:r>
            <a:r>
              <a:rPr dirty="0"/>
              <a:t> qui manque : </a:t>
            </a:r>
            <a:r>
              <a:rPr dirty="0" err="1"/>
              <a:t>aucune</a:t>
            </a:r>
            <a:r>
              <a:rPr dirty="0"/>
              <a:t> </a:t>
            </a:r>
            <a:r>
              <a:rPr dirty="0" err="1"/>
              <a:t>méthode</a:t>
            </a:r>
            <a:r>
              <a:rPr dirty="0"/>
              <a:t> </a:t>
            </a:r>
            <a:r>
              <a:rPr dirty="0" err="1"/>
              <a:t>écrite</a:t>
            </a:r>
            <a:r>
              <a:rPr dirty="0"/>
              <a:t>, </a:t>
            </a:r>
            <a:r>
              <a:rPr dirty="0" err="1"/>
              <a:t>aucune</a:t>
            </a:r>
            <a:r>
              <a:rPr dirty="0"/>
              <a:t> </a:t>
            </a:r>
            <a:r>
              <a:rPr dirty="0" err="1"/>
              <a:t>facturation</a:t>
            </a:r>
            <a:r>
              <a:rPr dirty="0"/>
              <a:t> du conseil </a:t>
            </a:r>
            <a:r>
              <a:rPr dirty="0" err="1"/>
              <a:t>en</a:t>
            </a:r>
            <a:r>
              <a:rPr dirty="0"/>
              <a:t> </a:t>
            </a:r>
            <a:r>
              <a:rPr dirty="0" err="1"/>
              <a:t>amont</a:t>
            </a:r>
            <a:r>
              <a:rPr dirty="0"/>
              <a:t>, </a:t>
            </a:r>
            <a:r>
              <a:rPr dirty="0" err="1"/>
              <a:t>aucun</a:t>
            </a:r>
            <a:r>
              <a:rPr dirty="0"/>
              <a:t> </a:t>
            </a:r>
            <a:r>
              <a:rPr dirty="0" err="1"/>
              <a:t>dispositif</a:t>
            </a:r>
            <a:r>
              <a:rPr dirty="0"/>
              <a:t> de transmission aux nouveaux entrants, </a:t>
            </a:r>
            <a:r>
              <a:rPr dirty="0" err="1"/>
              <a:t>aucune</a:t>
            </a:r>
            <a:r>
              <a:rPr dirty="0"/>
              <a:t> communication </a:t>
            </a:r>
            <a:r>
              <a:rPr dirty="0" err="1"/>
              <a:t>auprès</a:t>
            </a:r>
            <a:r>
              <a:rPr dirty="0"/>
              <a:t> des clients sur </a:t>
            </a:r>
            <a:r>
              <a:rPr dirty="0" err="1"/>
              <a:t>cette</a:t>
            </a:r>
            <a:r>
              <a:rPr dirty="0"/>
              <a:t> expertise. Le client de Sainte-Croix ne </a:t>
            </a:r>
            <a:r>
              <a:rPr dirty="0" err="1"/>
              <a:t>sait</a:t>
            </a:r>
            <a:r>
              <a:rPr dirty="0"/>
              <a:t> pas </a:t>
            </a:r>
            <a:r>
              <a:rPr dirty="0" err="1"/>
              <a:t>qu'il</a:t>
            </a:r>
            <a:r>
              <a:rPr dirty="0"/>
              <a:t> </a:t>
            </a:r>
            <a:r>
              <a:rPr dirty="0" err="1"/>
              <a:t>achète</a:t>
            </a:r>
            <a:r>
              <a:rPr dirty="0"/>
              <a:t> </a:t>
            </a:r>
            <a:r>
              <a:rPr dirty="0" err="1"/>
              <a:t>vingt</a:t>
            </a:r>
            <a:r>
              <a:rPr dirty="0"/>
              <a:t>-deux </a:t>
            </a:r>
            <a:r>
              <a:rPr dirty="0" err="1"/>
              <a:t>ans</a:t>
            </a:r>
            <a:r>
              <a:rPr dirty="0"/>
              <a:t> </a:t>
            </a:r>
            <a:r>
              <a:rPr dirty="0" err="1"/>
              <a:t>d'expérience</a:t>
            </a:r>
            <a:r>
              <a:rPr dirty="0"/>
              <a:t> du </a:t>
            </a:r>
            <a:r>
              <a:rPr dirty="0" err="1"/>
              <a:t>bâti</a:t>
            </a:r>
            <a:r>
              <a:rPr dirty="0"/>
              <a:t> </a:t>
            </a:r>
            <a:r>
              <a:rPr dirty="0" err="1"/>
              <a:t>ancien</a:t>
            </a:r>
            <a:r>
              <a:rPr dirty="0"/>
              <a:t> — il compare </a:t>
            </a:r>
            <a:r>
              <a:rPr dirty="0" err="1"/>
              <a:t>donc</a:t>
            </a:r>
            <a:r>
              <a:rPr dirty="0"/>
              <a:t> un </a:t>
            </a:r>
            <a:r>
              <a:rPr dirty="0" err="1"/>
              <a:t>taux</a:t>
            </a:r>
            <a:r>
              <a:rPr dirty="0"/>
              <a:t> </a:t>
            </a:r>
            <a:r>
              <a:rPr dirty="0" err="1"/>
              <a:t>d'honoraires</a:t>
            </a:r>
            <a:r>
              <a:rPr dirty="0"/>
              <a:t> à </a:t>
            </a:r>
            <a:r>
              <a:rPr dirty="0" err="1"/>
              <a:t>celui</a:t>
            </a:r>
            <a:r>
              <a:rPr dirty="0"/>
              <a:t> d'un </a:t>
            </a:r>
            <a:r>
              <a:rPr dirty="0" err="1"/>
              <a:t>mandataire</a:t>
            </a:r>
            <a:r>
              <a:rPr dirty="0"/>
              <a:t>.</a:t>
            </a:r>
          </a:p>
          <a:p>
            <a:endParaRPr dirty="0"/>
          </a:p>
          <a:p>
            <a:r>
              <a:rPr dirty="0"/>
              <a:t>    </a:t>
            </a:r>
            <a:r>
              <a:rPr dirty="0" err="1"/>
              <a:t>C'est</a:t>
            </a:r>
            <a:r>
              <a:rPr dirty="0"/>
              <a:t> le lien direct avec la </a:t>
            </a:r>
            <a:r>
              <a:rPr dirty="0" err="1"/>
              <a:t>baisse</a:t>
            </a:r>
            <a:r>
              <a:rPr dirty="0"/>
              <a:t> du </a:t>
            </a:r>
            <a:r>
              <a:rPr dirty="0" err="1"/>
              <a:t>taux</a:t>
            </a:r>
            <a:r>
              <a:rPr dirty="0"/>
              <a:t> </a:t>
            </a:r>
            <a:r>
              <a:rPr dirty="0" err="1"/>
              <a:t>d'honoraires</a:t>
            </a:r>
            <a:r>
              <a:rPr dirty="0"/>
              <a:t> </a:t>
            </a:r>
            <a:r>
              <a:rPr dirty="0" err="1"/>
              <a:t>observée</a:t>
            </a:r>
            <a:r>
              <a:rPr dirty="0"/>
              <a:t> au module externe. Une expertise non </a:t>
            </a:r>
            <a:r>
              <a:rPr dirty="0" err="1"/>
              <a:t>rendue</a:t>
            </a:r>
            <a:r>
              <a:rPr dirty="0"/>
              <a:t> visible ne se facture pas.</a:t>
            </a:r>
          </a:p>
          <a:p>
            <a:endParaRPr dirty="0"/>
          </a:p>
          <a:p>
            <a:r>
              <a:rPr dirty="0"/>
              <a:t>    La </a:t>
            </a:r>
            <a:r>
              <a:rPr dirty="0" err="1"/>
              <a:t>troisième</a:t>
            </a:r>
            <a:r>
              <a:rPr dirty="0"/>
              <a:t> </a:t>
            </a:r>
            <a:r>
              <a:rPr dirty="0" err="1"/>
              <a:t>ligne</a:t>
            </a:r>
            <a:r>
              <a:rPr dirty="0"/>
              <a:t> </a:t>
            </a:r>
            <a:r>
              <a:rPr dirty="0" err="1"/>
              <a:t>relie</a:t>
            </a:r>
            <a:r>
              <a:rPr dirty="0"/>
              <a:t> les deux modules. Le </a:t>
            </a:r>
            <a:r>
              <a:rPr dirty="0" err="1"/>
              <a:t>calendrier</a:t>
            </a:r>
            <a:r>
              <a:rPr dirty="0"/>
              <a:t> </a:t>
            </a:r>
            <a:r>
              <a:rPr dirty="0" err="1"/>
              <a:t>énergétique</a:t>
            </a:r>
            <a:r>
              <a:rPr dirty="0"/>
              <a:t> est </a:t>
            </a:r>
            <a:r>
              <a:rPr dirty="0" err="1"/>
              <a:t>une</a:t>
            </a:r>
            <a:r>
              <a:rPr dirty="0"/>
              <a:t> menace pour </a:t>
            </a:r>
            <a:r>
              <a:rPr dirty="0" err="1"/>
              <a:t>l'activité</a:t>
            </a:r>
            <a:r>
              <a:rPr dirty="0"/>
              <a:t> de gestion et, </a:t>
            </a:r>
            <a:r>
              <a:rPr dirty="0" err="1"/>
              <a:t>combiné</a:t>
            </a:r>
            <a:r>
              <a:rPr dirty="0"/>
              <a:t> à </a:t>
            </a:r>
            <a:r>
              <a:rPr dirty="0" err="1"/>
              <a:t>cette</a:t>
            </a:r>
            <a:r>
              <a:rPr dirty="0"/>
              <a:t> </a:t>
            </a:r>
            <a:r>
              <a:rPr dirty="0" err="1"/>
              <a:t>ressource</a:t>
            </a:r>
            <a:r>
              <a:rPr dirty="0"/>
              <a:t>, </a:t>
            </a:r>
            <a:r>
              <a:rPr dirty="0" err="1"/>
              <a:t>une</a:t>
            </a:r>
            <a:r>
              <a:rPr dirty="0"/>
              <a:t> </a:t>
            </a:r>
            <a:r>
              <a:rPr dirty="0" err="1"/>
              <a:t>opportunité</a:t>
            </a:r>
            <a:r>
              <a:rPr dirty="0"/>
              <a:t> de flux de </a:t>
            </a:r>
            <a:r>
              <a:rPr dirty="0" err="1"/>
              <a:t>mandats</a:t>
            </a:r>
            <a:r>
              <a:rPr dirty="0"/>
              <a:t> de vente. </a:t>
            </a:r>
            <a:r>
              <a:rPr dirty="0" err="1"/>
              <a:t>Aucun</a:t>
            </a:r>
            <a:r>
              <a:rPr dirty="0"/>
              <a:t> concurrent ne </a:t>
            </a:r>
            <a:r>
              <a:rPr dirty="0" err="1"/>
              <a:t>peut</a:t>
            </a:r>
            <a:r>
              <a:rPr dirty="0"/>
              <a:t> la </a:t>
            </a:r>
            <a:r>
              <a:rPr dirty="0" err="1"/>
              <a:t>saisir</a:t>
            </a:r>
            <a:r>
              <a:rPr dirty="0"/>
              <a:t>.</a:t>
            </a:r>
          </a:p>
          <a:p>
            <a:endParaRPr dirty="0"/>
          </a:p>
          <a:p>
            <a:r>
              <a:rPr dirty="0"/>
              <a:t>    La </a:t>
            </a:r>
            <a:r>
              <a:rPr dirty="0" err="1"/>
              <a:t>quatrième</a:t>
            </a:r>
            <a:r>
              <a:rPr dirty="0"/>
              <a:t> </a:t>
            </a:r>
            <a:r>
              <a:rPr dirty="0" err="1"/>
              <a:t>ligne</a:t>
            </a:r>
            <a:r>
              <a:rPr dirty="0"/>
              <a:t> est </a:t>
            </a:r>
            <a:r>
              <a:rPr dirty="0" err="1"/>
              <a:t>celle</a:t>
            </a:r>
            <a:r>
              <a:rPr dirty="0"/>
              <a:t> </a:t>
            </a:r>
            <a:r>
              <a:rPr dirty="0" err="1"/>
              <a:t>que</a:t>
            </a:r>
            <a:r>
              <a:rPr dirty="0"/>
              <a:t> les </a:t>
            </a:r>
            <a:r>
              <a:rPr dirty="0" err="1"/>
              <a:t>étudiants</a:t>
            </a:r>
            <a:r>
              <a:rPr dirty="0"/>
              <a:t> </a:t>
            </a:r>
            <a:r>
              <a:rPr dirty="0" err="1"/>
              <a:t>trouvent</a:t>
            </a:r>
            <a:r>
              <a:rPr dirty="0"/>
              <a:t> </a:t>
            </a:r>
            <a:r>
              <a:rPr dirty="0" err="1"/>
              <a:t>rarement</a:t>
            </a:r>
            <a:r>
              <a:rPr dirty="0"/>
              <a:t> seuls. Elle montre </a:t>
            </a:r>
            <a:r>
              <a:rPr dirty="0" err="1"/>
              <a:t>que</a:t>
            </a:r>
            <a:r>
              <a:rPr dirty="0"/>
              <a:t> la </a:t>
            </a:r>
            <a:r>
              <a:rPr dirty="0" err="1"/>
              <a:t>rareté</a:t>
            </a:r>
            <a:r>
              <a:rPr dirty="0"/>
              <a:t> et </a:t>
            </a:r>
            <a:r>
              <a:rPr dirty="0" err="1"/>
              <a:t>l'inimitabilité</a:t>
            </a:r>
            <a:r>
              <a:rPr dirty="0"/>
              <a:t> ne valent rien sans la </a:t>
            </a:r>
            <a:r>
              <a:rPr dirty="0" err="1"/>
              <a:t>valeur</a:t>
            </a:r>
            <a:r>
              <a:rPr dirty="0"/>
              <a:t>. Une </a:t>
            </a:r>
            <a:r>
              <a:rPr dirty="0" err="1"/>
              <a:t>ressource</a:t>
            </a:r>
            <a:r>
              <a:rPr dirty="0"/>
              <a:t> </a:t>
            </a:r>
            <a:r>
              <a:rPr dirty="0" err="1"/>
              <a:t>peut</a:t>
            </a:r>
            <a:r>
              <a:rPr dirty="0"/>
              <a:t> </a:t>
            </a:r>
            <a:r>
              <a:rPr dirty="0" err="1"/>
              <a:t>être</a:t>
            </a:r>
            <a:r>
              <a:rPr dirty="0"/>
              <a:t> unique et </a:t>
            </a:r>
            <a:r>
              <a:rPr dirty="0" err="1"/>
              <a:t>coûteuse</a:t>
            </a:r>
            <a:r>
              <a:rPr dirty="0"/>
              <a:t> à </a:t>
            </a:r>
            <a:r>
              <a:rPr dirty="0" err="1"/>
              <a:t>obtenir</a:t>
            </a:r>
            <a:r>
              <a:rPr dirty="0"/>
              <a:t>, et </a:t>
            </a:r>
            <a:r>
              <a:rPr dirty="0" err="1"/>
              <a:t>constituer</a:t>
            </a:r>
            <a:r>
              <a:rPr dirty="0"/>
              <a:t> un handicap. Le </a:t>
            </a:r>
            <a:r>
              <a:rPr dirty="0" err="1"/>
              <a:t>critère</a:t>
            </a:r>
            <a:r>
              <a:rPr dirty="0"/>
              <a:t> V est premier pour </a:t>
            </a:r>
            <a:r>
              <a:rPr dirty="0" err="1"/>
              <a:t>cette</a:t>
            </a:r>
            <a:r>
              <a:rPr dirty="0"/>
              <a:t> raison, et il </a:t>
            </a:r>
            <a:r>
              <a:rPr dirty="0" err="1"/>
              <a:t>dépend</a:t>
            </a:r>
            <a:r>
              <a:rPr dirty="0"/>
              <a:t> </a:t>
            </a:r>
            <a:r>
              <a:rPr dirty="0" err="1"/>
              <a:t>entièrement</a:t>
            </a:r>
            <a:r>
              <a:rPr dirty="0"/>
              <a:t> du diagnostic externe.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Troisième temps du cas. Il est indispensable : sans lui, les étudiants sortent du module en croyant qu'un avantage identifié est acquis.</a:t>
            </a:r>
          </a:p>
          <a:p>
            <a:endParaRPr/>
          </a:p>
          <a:p>
            <a:r>
              <a:t>    Faire remarquer le paradoxe de la première phrase. Sainte-Croix a bien fait, elle a formalisé sa compétence, et cette formalisation a réduit son ambiguïté causale, donc son inimitabilité. C'est l'arbitrage évoqué plus haut, vu de l'autre côté : une compétence tacite est protégée et fragile — elle disparaît avec ses porteurs ; une compétence formalisée est transmissible et copiable. Il n'y a pas de solution qui évite les deux inconvénients.</a:t>
            </a:r>
          </a:p>
          <a:p>
            <a:endParaRPr/>
          </a:p>
          <a:p>
            <a:r>
              <a:t>    Le rachat du bureau d'études est le troisième événement et il est important pour une autre raison : une ressource fondée sur une relation avec un tiers dépend de la stabilité de ce tiers. Belcier ne contrôlait pas son avantage, elle l'empruntait.</a:t>
            </a:r>
          </a:p>
          <a:p>
            <a:endParaRPr/>
          </a:p>
          <a:p>
            <a:r>
              <a:t>    La question posée en bas est celle à laquelle Teece répond. Ne pas donner la réponse : recueillir les propositions, qui tournent en général autour de la veille, de l'adaptabilité et de l'innovation. Ce sont trois intuitions correctes, et le cadre va les organiser.</a:t>
            </a:r>
          </a:p>
          <a:p>
            <a:endParaRPr/>
          </a:p>
          <a:p>
            <a:r>
              <a:t>    Question de relance si le groupe est solide : la capacité à se réorganiser vite est-elle elle-même une ressource au sens du VRIO ? La discussion est ouverte et elle est exactement celle qui oppose Teece à Eisenhardt et Martin, que nous verrons dans deux diapositives.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Traduction opérationnelle. C'est la diapositive que les étudiants réutiliseront en stage.</a:t>
            </a:r>
          </a:p>
          <a:p>
            <a:endParaRPr/>
          </a:p>
          <a:p>
            <a:r>
              <a:t>    La phrase encadrée est celle qu'il faut discuter. Les capacités dynamiques sont souvent présentées comme un enjeu de grandes entreprises. Le cas montre l'inverse : les dispositifs concrets sont modestes et accessibles à une agence de neuf personnes. Ce qu'ils exigent, c'est du temps de direction — et c'est précisément ce dont une dirigeante saturée ne dispose pas. La contrainte identifiée par Penrose en 1959 reste la contrainte opérante.</a:t>
            </a:r>
          </a:p>
          <a:p>
            <a:endParaRPr/>
          </a:p>
          <a:p>
            <a:r>
              <a:t>    Sur la première colonne, faire remarquer la troisième ligne : le portefeuille de gestion locative est un capteur d'environnement. Les bailleurs qui commencent à interroger leur agence sur la rénovation ou la vente signalent un mouvement de marché avant qu'il n'apparaisse dans les statistiques. C'est une ressource détenue, employée pour un seul service, et qui peut en rendre un second — exactement le raisonnement de Penrose.</a:t>
            </a:r>
          </a:p>
          <a:p>
            <a:endParaRPr/>
          </a:p>
          <a:p>
            <a:r>
              <a:t>    Sur la deuxième colonne, la deuxième ligne tire la leçon du rachat du bureau d'études de Belcier : une ressource relationnelle qui repose sur un partenaire unique n'est pas contrôlée.</a:t>
            </a:r>
          </a:p>
          <a:p>
            <a:endParaRPr/>
          </a:p>
          <a:p>
            <a:r>
              <a:t>    Sur la troisième colonne, la dernière ligne est la plus difficile et il faut la nommer : une stratégie suppose des renoncements. Belcier a renoncé à tout ce qui n'est pas antérieur à 1950 dans quatre quartiers. C'est ce renoncement qui a rendu possible sa capacité distinctive.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Troisième partie du cours. C'est la plus courte en volume et la plus exigeante intellectuellement, parce qu'elle demande de renoncer.</a:t>
            </a:r>
          </a:p>
          <a:p>
            <a:endParaRPr/>
          </a:p>
          <a:p>
            <a:r>
              <a:t>Rappeler l'ordre : le SWOT ne s'écrit qu'après les deux diagnostics, et il ne contient rien qui ne s'y trouve déjà. Sa fonction est de synthétiser, pas de découvrir. Le TOWS croise ; la recommandation choisit.</a:t>
            </a:r>
          </a:p>
          <a:p>
            <a:endParaRPr/>
          </a:p>
          <a:p>
            <a:r>
              <a:t>Le passage le plus difficile pour les étudiants n'est pas la construction du TOWS, qui est mécanique, mais l'arbitrage final. Quatre familles d'options paraissent toutes défendables ; il faut pourtant dire ce que l'on fait d'abord, avec quelles ressources, et à quels indicateurs on saura que cela fonctionne.</a:t>
            </a:r>
          </a:p>
          <a:p>
            <a:endParaRPr/>
          </a:p>
          <a:p>
            <a:r>
              <a:t>Prévoir deux heures pour cette partie, dont quarante minutes de travail en groupes sur le SWOT et le TOWS du fil rouge.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Exercice de synthèse, vingt-cinq minutes en groupes de quatre.</a:t>
            </a:r>
          </a:p>
          <a:p>
            <a:endParaRPr/>
          </a:p>
          <a:p>
            <a:r>
              <a:t>La consigne du bas est la plus importante et il faut la faire respecter strictement. Un SWOT est un document dérivé : il ne contient rien de nouveau. Demander à chaque groupe, au moment de la restitution, d'indiquer pour deux lignes au hasard d'où elles proviennent.</a:t>
            </a:r>
          </a:p>
          <a:p>
            <a:endParaRPr/>
          </a:p>
          <a:p>
            <a:r>
              <a:t>Trois difficultés prévisibles.</a:t>
            </a:r>
          </a:p>
          <a:p>
            <a:endParaRPr/>
          </a:p>
          <a:p>
            <a:r>
              <a:t>Première difficulté : la limitation à trois ou quatre lignes par case. Les groupes veulent tout mettre. C'est précisément ce qu'il faut empêcher — un SWOT de trente lignes ne se décide pas. Leur demander de justifier l'ordre est le meilleur moyen de les forcer à hiérarchiser.</a:t>
            </a:r>
          </a:p>
          <a:p>
            <a:endParaRPr/>
          </a:p>
          <a:p>
            <a:r>
              <a:t>Deuxième difficulté : la confusion entre faiblesse et menace. Le recul du portefeuille locatif est-il une faiblesse ou une menace ? Les deux lectures se défendent, et c'est justement pourquoi il faut trancher explicitement : si le recul vient d'arbitrages de bailleurs liés au calendrier énergétique, c'est une menace ; s'il vient d'un défaut de fidélisation, c'est une faiblesse. L'agence ne le sait pas — ce qui est en soi une faiblesse, celle de ne pas disposer des données pour trancher.</a:t>
            </a:r>
          </a:p>
          <a:p>
            <a:endParaRPr/>
          </a:p>
          <a:p>
            <a:r>
              <a:t>Troisième difficulté : l'ambivalence du calendrier énergétique, menace pour la gestion et opportunité pour la transaction. Faire figurer les deux, c'est correct, à condition de le dire.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Corrigé du SWOT. Le commenter en insistant sur trois choses.</a:t>
            </a:r>
          </a:p>
          <a:p>
            <a:endParaRPr/>
          </a:p>
          <a:p>
            <a:r>
              <a:t>Premièrement, l'ordre à l'intérieur de chaque case. La relation avec les bailleurs est placée en tête des forces parce que c'est la ressource qui a passé le plus de critères du VRIO et qu'elle est celle qui adresse directement l'opportunité numéro 1. Cette cohérence entre les cases est ce qui prépare le TOWS.</a:t>
            </a:r>
          </a:p>
          <a:p>
            <a:endParaRPr/>
          </a:p>
          <a:p>
            <a:r>
              <a:t>Deuxièmement, la formulation. Chaque ligne contient un chiffre, une date ou un nom. Comparer avec la version faible : « bonne réputation », « concurrence des mandataires », « marché difficile ». La différence n'est pas cosmétique — la version faible ne permet aucun croisement, donc aucun TOWS.</a:t>
            </a:r>
          </a:p>
          <a:p>
            <a:endParaRPr/>
          </a:p>
          <a:p>
            <a:r>
              <a:t>Troisièmement, la première ligne des faiblesses. Elle est formulée avec sa conséquence chiffrée : l'expertise invisible et le taux d'honoraires tombé à 5,1 %. C'est la manière correcte d'écrire une faiblesse — l'insuffisance, et l'effet qu'elle produit.</a:t>
            </a:r>
          </a:p>
          <a:p>
            <a:endParaRPr/>
          </a:p>
          <a:p>
            <a:r>
              <a:t>Faire remarquer enfin que les opportunités ne comportent que trois lignes. Il n'est pas obligatoire d'en avoir quatre. Inventer une quatrième opportunité pour équilibrer le tableau est une faute de méthode.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Quatrième partie. Elle sert à détacher les outils du fil rouge et à vérifier que les étudiants savent les appliquer ailleurs.</a:t>
            </a:r>
          </a:p>
          <a:p>
            <a:endParaRPr/>
          </a:p>
          <a:p>
            <a:r>
              <a:t>Le choix du syndic pour la seconde application est délibéré : c'est le métier le plus éloigné de la transaction, avec un client collectif, un contrat renouvelable en assemblée et une valeur produite largement invisible. Les étudiants qui n'ont travaillé que sur la transaction y découvrent que les mêmes outils produisent une analyse très différente.</a:t>
            </a:r>
          </a:p>
          <a:p>
            <a:endParaRPr/>
          </a:p>
          <a:p>
            <a:r>
              <a:t>Prévoir une heure trente : quarante-cinq minutes sur les deux applications, trente minutes sur les consignes du dossier et la grille, quinze minutes de quiz et de synthèse.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Consignes du dossier évalué.</a:t>
            </a:r>
          </a:p>
          <a:p>
            <a:endParaRPr/>
          </a:p>
          <a:p>
            <a:r>
              <a:t>Insister sur l'encouragement au choix d'un acteur local. Un dossier sur un grand réseau national repose presque entièrement sur des sources secondaires — communiqués, presse professionnelle, site institutionnel — et produit un diagnostic générique. Un dossier sur une agence locale permet une observation directe : relevé de la concurrence sur la zone, analyse des annonces, lecture des avis, entretien avec un professionnel.</a:t>
            </a:r>
          </a:p>
          <a:p>
            <a:endParaRPr/>
          </a:p>
          <a:p>
            <a:r>
              <a:t>La ligne du bas est la contrainte la plus structurante. Chaque affirmation rattachée à une source datée : c'est ce qui distingue un diagnostic d'un exposé d'opinions, et c'est ce qui sera vérifié.</a:t>
            </a:r>
          </a:p>
          <a:p>
            <a:endParaRPr/>
          </a:p>
          <a:p>
            <a:r>
              <a:t>Rappeler ce qui a été dit sur le statut des sources : les données du secteur immobilier proviennent souvent d'acteurs du secteur, qui ne sont pas des instituts indépendants. Les utiliser est légitime, les présenter comme telles est obligatoire.</a:t>
            </a:r>
          </a:p>
          <a:p>
            <a:endParaRPr/>
          </a:p>
          <a:p>
            <a:r>
              <a:t>Prévoir un temps d'accompagnement méthodologique à mi-parcours, en particulier sur le VRIO, qui est l'étape où les travaux dérivent le plus vers la description.</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Grille d'évaluation, à distribuer en même temps que les consignes.</a:t>
            </a:r>
          </a:p>
          <a:p>
            <a:endParaRPr/>
          </a:p>
          <a:p>
            <a:r>
              <a:t>Le critère d'articulation est celui qui départage le plus. Un dossier peut comporter un PESTEL correct, des cinq forces correctes et un VRIO correct, et rester médiocre si les trois ne se parlent pas. Les signes d'une bonne articulation : le critère de valeur du VRIO renvoie explicitement à une opportunité ou à une menace du PESTEL ; le SWOT ne contient aucun élément absent des trois diagnostics ; le TOWS croise des éléments nommés et non des généralités.</a:t>
            </a:r>
          </a:p>
          <a:p>
            <a:endParaRPr/>
          </a:p>
          <a:p>
            <a:r>
              <a:t>Le critère de mise en œuvre est celui qui est le plus souvent absent. Une recommandation sans indicateurs n'est pas vérifiable, donc elle n'engage à rien. Demander systématiquement trois indicateurs, dont au moins un de résultat et non d'activité.</a:t>
            </a:r>
          </a:p>
          <a:p>
            <a:endParaRPr/>
          </a:p>
          <a:p>
            <a:r>
              <a:t>Le critère de clarté n'est pas cosmétique : dans un exercice de diagnostic, la capacité à hiérarchiser et à formuler court est une compétence professionnelle, pas une qualité de présentation.</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Contrôle rapide des acquis, à faire en fin de séance sans support écrit.</a:t>
            </a:r>
          </a:p>
          <a:p>
            <a:endParaRPr/>
          </a:p>
          <a:p>
            <a:r>
              <a:t>La sixième question est celle qui mérite le plus de temps, parce qu'elle mobilise le raisonnement le plus fin du cours. Un CRM a de la valeur, il n'est pas rare, il est parfaitement imitable : il ne peut donc pas fonder un avantage. Ce qui peut en fonder un, c'est la discipline de saisie, la profondeur d'historique et les routines d'exploitation — trois choses qui s'accumulent et ne s'achètent pas.</a:t>
            </a:r>
          </a:p>
          <a:p>
            <a:endParaRPr/>
          </a:p>
          <a:p>
            <a:r>
              <a:t>Faire prolonger : la même réponse vaut pour tout outil, y compris les outils d'intelligence artificielle. C'est la conclusion la plus transférable du cours.</a:t>
            </a:r>
          </a:p>
          <a:p>
            <a:endParaRPr/>
          </a:p>
          <a:p>
            <a:r>
              <a:t>La deuxième question est celle où les réponses sont les plus confuses. Un repère simple à donner : le PESTEL décrit ce qui s'impose à tous les acteurs sans qu'aucun n'ait de prise ; les cinq forces décrivent des rapports de force à l'intérieur d'un secteur, sur lesquels les acteurs agissent.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10896"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1234440" y="1874519"/>
            <a:ext cx="8595360" cy="274320"/>
          </a:xfrm>
          <a:prstGeom prst="rect">
            <a:avLst/>
          </a:prstGeom>
          <a:noFill/>
        </p:spPr>
        <p:txBody>
          <a:bodyPr wrap="square" lIns="0" tIns="0" rIns="0" bIns="0" anchor="t">
            <a:spAutoFit/>
          </a:bodyPr>
          <a:lstStyle/>
          <a:p>
            <a:pPr algn="l">
              <a:lnSpc>
                <a:spcPct val="106000"/>
              </a:lnSpc>
              <a:spcBef>
                <a:spcPts val="0"/>
              </a:spcBef>
              <a:spcAft>
                <a:spcPts val="0"/>
              </a:spcAft>
            </a:pPr>
            <a:r>
              <a:rPr sz="1050" b="1" i="0" cap="all" spc="90">
                <a:solidFill>
                  <a:srgbClr val="B08D57"/>
                </a:solidFill>
                <a:latin typeface="Calibri"/>
              </a:rPr>
              <a:t>MARKETING IMMOBILIER STRATÉGIQUE · LICENCE PROFESSIONNELLE MÉTIERS DE L’IMMOBILIER</a:t>
            </a:r>
          </a:p>
        </p:txBody>
      </p:sp>
      <p:sp>
        <p:nvSpPr>
          <p:cNvPr id="4" name="TextBox 3"/>
          <p:cNvSpPr txBox="1"/>
          <p:nvPr/>
        </p:nvSpPr>
        <p:spPr>
          <a:xfrm>
            <a:off x="1234440" y="2304288"/>
            <a:ext cx="9326880" cy="1737360"/>
          </a:xfrm>
          <a:prstGeom prst="rect">
            <a:avLst/>
          </a:prstGeom>
          <a:noFill/>
        </p:spPr>
        <p:txBody>
          <a:bodyPr wrap="square" lIns="0" tIns="0" rIns="0" bIns="0" anchor="t">
            <a:spAutoFit/>
          </a:bodyPr>
          <a:lstStyle/>
          <a:p>
            <a:pPr algn="l">
              <a:lnSpc>
                <a:spcPct val="106000"/>
              </a:lnSpc>
              <a:spcBef>
                <a:spcPts val="0"/>
              </a:spcBef>
              <a:spcAft>
                <a:spcPts val="0"/>
              </a:spcAft>
            </a:pPr>
            <a:r>
              <a:rPr sz="4000" b="1" i="0">
                <a:solidFill>
                  <a:srgbClr val="1A1A1A"/>
                </a:solidFill>
                <a:latin typeface="Cambria"/>
              </a:rPr>
              <a:t>Le diagnostic stratégique</a:t>
            </a:r>
          </a:p>
        </p:txBody>
      </p:sp>
      <p:sp>
        <p:nvSpPr>
          <p:cNvPr id="5" name="Rectangle 4"/>
          <p:cNvSpPr/>
          <p:nvPr/>
        </p:nvSpPr>
        <p:spPr>
          <a:xfrm>
            <a:off x="1234440" y="4224528"/>
            <a:ext cx="1371600" cy="254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234440" y="4498848"/>
            <a:ext cx="8778240" cy="822960"/>
          </a:xfrm>
          <a:prstGeom prst="rect">
            <a:avLst/>
          </a:prstGeom>
          <a:noFill/>
        </p:spPr>
        <p:txBody>
          <a:bodyPr wrap="square" lIns="0" tIns="0" rIns="0" bIns="0" anchor="t">
            <a:spAutoFit/>
          </a:bodyPr>
          <a:lstStyle/>
          <a:p>
            <a:pPr algn="l">
              <a:lnSpc>
                <a:spcPct val="120000"/>
              </a:lnSpc>
              <a:spcBef>
                <a:spcPts val="0"/>
              </a:spcBef>
              <a:spcAft>
                <a:spcPts val="0"/>
              </a:spcAft>
            </a:pPr>
            <a:r>
              <a:rPr sz="1500" b="0" i="1">
                <a:solidFill>
                  <a:srgbClr val="777D84"/>
                </a:solidFill>
                <a:latin typeface="Calibri"/>
              </a:rPr>
              <a:t>Un cas fil rouge, quatre outils : PESTEL, cinq forces de Porter, VRIO et capacités dynamiques, SWOT et TOWS — jusqu’à la recommandation</a:t>
            </a:r>
          </a:p>
        </p:txBody>
      </p:sp>
      <p:sp>
        <p:nvSpPr>
          <p:cNvPr id="7" name="TextBox 6"/>
          <p:cNvSpPr txBox="1"/>
          <p:nvPr/>
        </p:nvSpPr>
        <p:spPr>
          <a:xfrm>
            <a:off x="1234440" y="5870448"/>
            <a:ext cx="8778240" cy="320040"/>
          </a:xfrm>
          <a:prstGeom prst="rect">
            <a:avLst/>
          </a:prstGeom>
          <a:noFill/>
        </p:spPr>
        <p:txBody>
          <a:bodyPr wrap="square" lIns="0" tIns="0" rIns="0" bIns="0" anchor="t">
            <a:spAutoFit/>
          </a:bodyPr>
          <a:lstStyle/>
          <a:p>
            <a:pPr algn="l">
              <a:lnSpc>
                <a:spcPct val="106000"/>
              </a:lnSpc>
              <a:spcBef>
                <a:spcPts val="0"/>
              </a:spcBef>
              <a:spcAft>
                <a:spcPts val="0"/>
              </a:spcAft>
            </a:pPr>
            <a:r>
              <a:rPr sz="1100" b="0" i="0">
                <a:solidFill>
                  <a:srgbClr val="33383D"/>
                </a:solidFill>
                <a:latin typeface="Calibri"/>
              </a:rPr>
              <a:t>Nathalie Gardes · Université de Bordeaux · IUT GEA · 2026–2027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3</a:t>
            </a:r>
          </a:p>
        </p:txBody>
      </p:sp>
      <p:sp>
        <p:nvSpPr>
          <p:cNvPr id="4" name="TextBox 3"/>
          <p:cNvSpPr txBox="1"/>
          <p:nvPr/>
        </p:nvSpPr>
        <p:spPr>
          <a:xfrm>
            <a:off x="713232" y="42062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Deux diagnostics à articuler</a:t>
            </a:r>
          </a:p>
        </p:txBody>
      </p:sp>
      <p:sp>
        <p:nvSpPr>
          <p:cNvPr id="5" name="TextBox 4"/>
          <p:cNvSpPr txBox="1"/>
          <p:nvPr/>
        </p:nvSpPr>
        <p:spPr>
          <a:xfrm>
            <a:off x="713232" y="868680"/>
            <a:ext cx="10216865" cy="416305"/>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Le diagnostic stratégique ne commence pas par le SWOT. Il commence par la distinction entre ce qui agit sur l’entreprise et ce qu’elle possède réellement.</a:t>
            </a:r>
          </a:p>
        </p:txBody>
      </p:sp>
      <p:sp>
        <p:nvSpPr>
          <p:cNvPr id="6" name="Rounded Rectangle 5"/>
          <p:cNvSpPr/>
          <p:nvPr/>
        </p:nvSpPr>
        <p:spPr>
          <a:xfrm>
            <a:off x="9916942" y="402336"/>
            <a:ext cx="1561795" cy="246888"/>
          </a:xfrm>
          <a:prstGeom prst="roundRect">
            <a:avLst>
              <a:gd name="adj" fmla="val 50000"/>
            </a:avLst>
          </a:prstGeom>
          <a:solidFill>
            <a:srgbClr val="ECE6D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6B5836"/>
                </a:solidFill>
                <a:latin typeface="Calibri"/>
              </a:rPr>
              <a:t>REPÈRE THÉORIQUE</a:t>
            </a:r>
          </a:p>
        </p:txBody>
      </p:sp>
      <p:sp>
        <p:nvSpPr>
          <p:cNvPr id="7" name="Rounded Rectangle 6"/>
          <p:cNvSpPr/>
          <p:nvPr/>
        </p:nvSpPr>
        <p:spPr>
          <a:xfrm>
            <a:off x="713232" y="2236017"/>
            <a:ext cx="5245592" cy="2178052"/>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Diagnostic externe</a:t>
            </a:r>
          </a:p>
          <a:p>
            <a:pPr algn="l">
              <a:lnSpc>
                <a:spcPct val="112000"/>
              </a:lnSpc>
              <a:spcBef>
                <a:spcPts val="0"/>
              </a:spcBef>
              <a:spcAft>
                <a:spcPts val="300"/>
              </a:spcAft>
            </a:pPr>
            <a:r>
              <a:rPr sz="1250" b="0" i="0">
                <a:solidFill>
                  <a:srgbClr val="33383D"/>
                </a:solidFill>
                <a:latin typeface="Calibri"/>
              </a:rPr>
              <a:t>Objet : environnement, concurrence, règles du jeu.</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Qu’est-ce qui change dans le marché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Où la pression concurrentielle s’exerce-t-elle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Quelles opportunités et quelles menaces apparaissent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Outils : PESTEL, cinq forces de Porter</a:t>
            </a:r>
          </a:p>
        </p:txBody>
      </p:sp>
      <p:sp>
        <p:nvSpPr>
          <p:cNvPr id="8" name="Rounded Rectangle 7"/>
          <p:cNvSpPr/>
          <p:nvPr/>
        </p:nvSpPr>
        <p:spPr>
          <a:xfrm>
            <a:off x="6233144" y="2236017"/>
            <a:ext cx="5245592" cy="2178052"/>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Diagnostic interne</a:t>
            </a:r>
          </a:p>
          <a:p>
            <a:pPr algn="l">
              <a:lnSpc>
                <a:spcPct val="112000"/>
              </a:lnSpc>
              <a:spcBef>
                <a:spcPts val="0"/>
              </a:spcBef>
              <a:spcAft>
                <a:spcPts val="300"/>
              </a:spcAft>
            </a:pPr>
            <a:r>
              <a:rPr sz="1250" b="0" i="0">
                <a:solidFill>
                  <a:srgbClr val="33383D"/>
                </a:solidFill>
                <a:latin typeface="Calibri"/>
              </a:rPr>
              <a:t>Objet : ressources, compétences, routines, capacités.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Qu’est-ce que l’acteur sait vraiment faire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Quelles ressources sont rares ou difficiles à imiter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L’organisation sait-elle les exploiter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Outils : approche par les ressources, VRIO, capacités dynamiques</a:t>
            </a:r>
          </a:p>
        </p:txBody>
      </p:sp>
      <p:sp>
        <p:nvSpPr>
          <p:cNvPr id="9" name="Rounded Rectangle 8"/>
          <p:cNvSpPr/>
          <p:nvPr/>
        </p:nvSpPr>
        <p:spPr>
          <a:xfrm>
            <a:off x="713232" y="4578661"/>
            <a:ext cx="10765505" cy="473456"/>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L’externe dit où se jouent les pressions ; l’interne dit ce que l’acteur peut réellement tenir. Le SWOT et le TOWS viennent après, comme synthèse et comme décision.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8</a:t>
            </a:r>
          </a:p>
        </p:txBody>
      </p:sp>
      <p:sp>
        <p:nvSpPr>
          <p:cNvPr id="4" name="TextBox 3"/>
          <p:cNvSpPr txBox="1"/>
          <p:nvPr/>
        </p:nvSpPr>
        <p:spPr>
          <a:xfrm>
            <a:off x="1033271" y="1417320"/>
            <a:ext cx="3108960" cy="457200"/>
          </a:xfrm>
          <a:prstGeom prst="rect">
            <a:avLst/>
          </a:prstGeom>
          <a:noFill/>
        </p:spPr>
        <p:txBody>
          <a:bodyPr wrap="square" lIns="0" tIns="0" rIns="0" bIns="0" anchor="t">
            <a:spAutoFit/>
          </a:bodyPr>
          <a:lstStyle/>
          <a:p>
            <a:pPr algn="l">
              <a:lnSpc>
                <a:spcPct val="106000"/>
              </a:lnSpc>
              <a:spcBef>
                <a:spcPts val="0"/>
              </a:spcBef>
              <a:spcAft>
                <a:spcPts val="0"/>
              </a:spcAft>
            </a:pPr>
            <a:r>
              <a:rPr sz="1100" b="1" i="0" cap="all" spc="90">
                <a:solidFill>
                  <a:srgbClr val="D9C7A8"/>
                </a:solidFill>
                <a:latin typeface="Calibri"/>
              </a:rPr>
              <a:t>PARTIE 1</a:t>
            </a:r>
          </a:p>
        </p:txBody>
      </p:sp>
      <p:sp>
        <p:nvSpPr>
          <p:cNvPr id="5" name="TextBox 4"/>
          <p:cNvSpPr txBox="1"/>
          <p:nvPr/>
        </p:nvSpPr>
        <p:spPr>
          <a:xfrm>
            <a:off x="1033271" y="1847088"/>
            <a:ext cx="6675120" cy="1645920"/>
          </a:xfrm>
          <a:prstGeom prst="rect">
            <a:avLst/>
          </a:prstGeom>
          <a:noFill/>
        </p:spPr>
        <p:txBody>
          <a:bodyPr wrap="square" lIns="0" tIns="0" rIns="0" bIns="0" anchor="t">
            <a:spAutoFit/>
          </a:bodyPr>
          <a:lstStyle/>
          <a:p>
            <a:pPr algn="l">
              <a:lnSpc>
                <a:spcPct val="107000"/>
              </a:lnSpc>
              <a:spcBef>
                <a:spcPts val="0"/>
              </a:spcBef>
              <a:spcAft>
                <a:spcPts val="0"/>
              </a:spcAft>
            </a:pPr>
            <a:r>
              <a:rPr sz="3200" b="1" i="0">
                <a:solidFill>
                  <a:srgbClr val="FFFFFF"/>
                </a:solidFill>
                <a:latin typeface="Cambria"/>
              </a:rPr>
              <a:t>Pourquoi regarder dehors avant de se regarder soi-même</a:t>
            </a:r>
          </a:p>
        </p:txBody>
      </p:sp>
      <p:sp>
        <p:nvSpPr>
          <p:cNvPr id="6" name="Rectangle 5"/>
          <p:cNvSpPr/>
          <p:nvPr/>
        </p:nvSpPr>
        <p:spPr>
          <a:xfrm>
            <a:off x="1033271" y="3675887"/>
            <a:ext cx="1097280" cy="254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33271" y="3950208"/>
            <a:ext cx="6400800" cy="1463040"/>
          </a:xfrm>
          <a:prstGeom prst="rect">
            <a:avLst/>
          </a:prstGeom>
          <a:noFill/>
        </p:spPr>
        <p:txBody>
          <a:bodyPr wrap="square" lIns="0" tIns="0" rIns="0" bIns="0" anchor="t">
            <a:spAutoFit/>
          </a:bodyPr>
          <a:lstStyle/>
          <a:p>
            <a:pPr algn="l">
              <a:lnSpc>
                <a:spcPct val="120000"/>
              </a:lnSpc>
              <a:spcBef>
                <a:spcPts val="0"/>
              </a:spcBef>
              <a:spcAft>
                <a:spcPts val="0"/>
              </a:spcAft>
            </a:pPr>
            <a:r>
              <a:rPr sz="1350" b="0" i="1">
                <a:solidFill>
                  <a:srgbClr val="C7D1DB"/>
                </a:solidFill>
                <a:latin typeface="Calibri"/>
              </a:rPr>
              <a:t>Une agence qui va mal cherche presque toujours la cause à l’intérieur. Le diagnostic externe sert à vérifier cette intuition avant de s’y fier.</a:t>
            </a:r>
          </a:p>
        </p:txBody>
      </p:sp>
      <p:sp>
        <p:nvSpPr>
          <p:cNvPr id="8" name="TextBox 7"/>
          <p:cNvSpPr txBox="1"/>
          <p:nvPr/>
        </p:nvSpPr>
        <p:spPr>
          <a:xfrm>
            <a:off x="7818120" y="1874519"/>
            <a:ext cx="3566160" cy="4023360"/>
          </a:xfrm>
          <a:prstGeom prst="rect">
            <a:avLst/>
          </a:prstGeom>
          <a:noFill/>
        </p:spPr>
        <p:txBody>
          <a:bodyPr wrap="square" lIns="0" tIns="0" rIns="0" bIns="0" anchor="t">
            <a:spAutoFit/>
          </a:bodyPr>
          <a:lstStyle/>
          <a:p>
            <a:pPr algn="l">
              <a:lnSpc>
                <a:spcPct val="106000"/>
              </a:lnSpc>
              <a:spcBef>
                <a:spcPts val="0"/>
              </a:spcBef>
              <a:spcAft>
                <a:spcPts val="1000"/>
              </a:spcAft>
            </a:pPr>
            <a:r>
              <a:rPr sz="900" b="1" i="0" cap="all" spc="90">
                <a:solidFill>
                  <a:srgbClr val="D9C7A8"/>
                </a:solidFill>
                <a:latin typeface="Calibri"/>
              </a:rPr>
              <a:t>AU PROGRAMME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Temps 1 — le symptôme : l’agence Sainte-Croix</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Ce que cherche un diagnostic externe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Temps 2 — le dossier d’environnement</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Le PESTEL : six dimensions, une règle de pertinence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Temps 3 — le volume remonte, la marge baisse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Les cinq forces de Porter</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Ce que ce diagnostic rend possible ensuite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9</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1 · LE SYMPTÔME</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L’agence Sainte-Croix</a:t>
            </a:r>
          </a:p>
        </p:txBody>
      </p:sp>
      <p:sp>
        <p:nvSpPr>
          <p:cNvPr id="6" name="Rounded Rectangle 5"/>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7" name="Rounded Rectangle 6"/>
          <p:cNvSpPr/>
          <p:nvPr/>
        </p:nvSpPr>
        <p:spPr>
          <a:xfrm>
            <a:off x="713232" y="1645920"/>
            <a:ext cx="10765505" cy="3742055"/>
          </a:xfrm>
          <a:prstGeom prst="roundRect">
            <a:avLst>
              <a:gd name="adj" fmla="val 5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74320" tIns="182880" rIns="274320" bIns="146304" rtlCol="0" anchor="ctr"/>
          <a:lstStyle/>
          <a:p>
            <a:pPr algn="l">
              <a:lnSpc>
                <a:spcPct val="126000"/>
              </a:lnSpc>
              <a:spcBef>
                <a:spcPts val="0"/>
              </a:spcBef>
              <a:spcAft>
                <a:spcPts val="700"/>
              </a:spcAft>
            </a:pPr>
            <a:r>
              <a:rPr sz="1350" b="0" i="0">
                <a:solidFill>
                  <a:srgbClr val="33383D"/>
                </a:solidFill>
                <a:latin typeface="Calibri"/>
              </a:rPr>
              <a:t>Agence indépendante bordelaise, deux points de vente, neuf collaborateurs : cinq en transaction, deux en gestion locative, une assistante, et la dirigeante qui a repris l’affaire de son père en 2019.</a:t>
            </a:r>
          </a:p>
          <a:p>
            <a:pPr algn="l">
              <a:lnSpc>
                <a:spcPct val="126000"/>
              </a:lnSpc>
              <a:spcBef>
                <a:spcPts val="0"/>
              </a:spcBef>
              <a:spcAft>
                <a:spcPts val="700"/>
              </a:spcAft>
            </a:pPr>
            <a:r>
              <a:rPr sz="1350" b="0" i="0">
                <a:solidFill>
                  <a:srgbClr val="33383D"/>
                </a:solidFill>
                <a:latin typeface="Calibri"/>
              </a:rPr>
              <a:t>Depuis dix-huit mois, la dirigeante observe la même chose à chaque comité : les visites se déroulent bien, les clients sont satisfaits, les avis en ligne sont bons — et le résultat se dégrade. Elle a d’abord serré les charges, puis changé de logiciel de transaction, puis mis en place un plan de prospection téléphonique.</a:t>
            </a:r>
          </a:p>
          <a:p>
            <a:pPr algn="l">
              <a:lnSpc>
                <a:spcPct val="126000"/>
              </a:lnSpc>
              <a:spcBef>
                <a:spcPts val="0"/>
              </a:spcBef>
              <a:spcAft>
                <a:spcPts val="700"/>
              </a:spcAft>
            </a:pPr>
            <a:r>
              <a:rPr sz="1350" b="0" i="0">
                <a:solidFill>
                  <a:srgbClr val="33383D"/>
                </a:solidFill>
                <a:latin typeface="Calibri"/>
              </a:rPr>
              <a:t>Au dernier comité, sa négociatrice la plus expérimentée pose une question qui déplace le problème : « Est-ce qu’on travaille mal, ou est-ce que le métier a changé sans qu’on le remarque ? »</a:t>
            </a:r>
          </a:p>
        </p:txBody>
      </p:sp>
      <p:sp>
        <p:nvSpPr>
          <p:cNvPr id="8" name="Rounded Rectangle 7"/>
          <p:cNvSpPr/>
          <p:nvPr/>
        </p:nvSpPr>
        <p:spPr>
          <a:xfrm>
            <a:off x="713232" y="5570855"/>
            <a:ext cx="10765505" cy="500761"/>
          </a:xfrm>
          <a:prstGeom prst="roundRect">
            <a:avLst>
              <a:gd name="adj" fmla="val 8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56032" tIns="54864" rIns="256032" bIns="54864" rtlCol="0" anchor="ctr"/>
          <a:lstStyle/>
          <a:p>
            <a:pPr algn="l">
              <a:lnSpc>
                <a:spcPct val="115000"/>
              </a:lnSpc>
              <a:spcBef>
                <a:spcPts val="0"/>
              </a:spcBef>
              <a:spcAft>
                <a:spcPts val="0"/>
              </a:spcAft>
            </a:pPr>
            <a:r>
              <a:rPr sz="1350" b="1" i="0">
                <a:solidFill>
                  <a:srgbClr val="FFFFFF"/>
                </a:solidFill>
                <a:latin typeface="Cambria"/>
              </a:rPr>
              <a:t>Avant de regarder les chiffres : selon vous, où faut-il chercher la cause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10</a:t>
            </a:r>
          </a:p>
        </p:txBody>
      </p:sp>
      <p:sp>
        <p:nvSpPr>
          <p:cNvPr id="4" name="TextBox 3"/>
          <p:cNvSpPr txBox="1"/>
          <p:nvPr/>
        </p:nvSpPr>
        <p:spPr>
          <a:xfrm>
            <a:off x="713232" y="42062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Annexe 1 — les chiffres de l’agence</a:t>
            </a:r>
          </a:p>
        </p:txBody>
      </p:sp>
      <p:sp>
        <p:nvSpPr>
          <p:cNvPr id="5" name="TextBox 4"/>
          <p:cNvSpPr txBox="1"/>
          <p:nvPr/>
        </p:nvSpPr>
        <p:spPr>
          <a:xfrm>
            <a:off x="713232" y="86868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Chiffres construits pour les besoins du cas, mais cohérents entre eux : vous pouvez les recalculer.</a:t>
            </a:r>
          </a:p>
        </p:txBody>
      </p:sp>
      <p:sp>
        <p:nvSpPr>
          <p:cNvPr id="6" name="Rounded Rectangle 5"/>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7" name="Rectangle 6"/>
          <p:cNvSpPr/>
          <p:nvPr/>
        </p:nvSpPr>
        <p:spPr>
          <a:xfrm>
            <a:off x="713232" y="1825467"/>
            <a:ext cx="344496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endParaRPr/>
          </a:p>
        </p:txBody>
      </p:sp>
      <p:sp>
        <p:nvSpPr>
          <p:cNvPr id="8" name="Rectangle 7"/>
          <p:cNvSpPr/>
          <p:nvPr/>
        </p:nvSpPr>
        <p:spPr>
          <a:xfrm>
            <a:off x="4158193" y="1825467"/>
            <a:ext cx="1722480"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2023</a:t>
            </a:r>
          </a:p>
        </p:txBody>
      </p:sp>
      <p:sp>
        <p:nvSpPr>
          <p:cNvPr id="9" name="Rectangle 8"/>
          <p:cNvSpPr/>
          <p:nvPr/>
        </p:nvSpPr>
        <p:spPr>
          <a:xfrm>
            <a:off x="5880674" y="1825467"/>
            <a:ext cx="1722480"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2024</a:t>
            </a:r>
          </a:p>
        </p:txBody>
      </p:sp>
      <p:sp>
        <p:nvSpPr>
          <p:cNvPr id="10" name="Rectangle 9"/>
          <p:cNvSpPr/>
          <p:nvPr/>
        </p:nvSpPr>
        <p:spPr>
          <a:xfrm>
            <a:off x="7603155" y="1825467"/>
            <a:ext cx="1722480"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2025</a:t>
            </a:r>
          </a:p>
        </p:txBody>
      </p:sp>
      <p:sp>
        <p:nvSpPr>
          <p:cNvPr id="11" name="Rectangle 10"/>
          <p:cNvSpPr/>
          <p:nvPr/>
        </p:nvSpPr>
        <p:spPr>
          <a:xfrm>
            <a:off x="9325636" y="1825467"/>
            <a:ext cx="215310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S1 2026</a:t>
            </a:r>
          </a:p>
        </p:txBody>
      </p:sp>
      <p:sp>
        <p:nvSpPr>
          <p:cNvPr id="12" name="Rectangle 11"/>
          <p:cNvSpPr/>
          <p:nvPr/>
        </p:nvSpPr>
        <p:spPr>
          <a:xfrm>
            <a:off x="713232" y="2136363"/>
            <a:ext cx="344496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Ventes réalisées</a:t>
            </a:r>
          </a:p>
        </p:txBody>
      </p:sp>
      <p:sp>
        <p:nvSpPr>
          <p:cNvPr id="13" name="Rectangle 12"/>
          <p:cNvSpPr/>
          <p:nvPr/>
        </p:nvSpPr>
        <p:spPr>
          <a:xfrm>
            <a:off x="4158193" y="213636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96</a:t>
            </a:r>
          </a:p>
        </p:txBody>
      </p:sp>
      <p:sp>
        <p:nvSpPr>
          <p:cNvPr id="14" name="Rectangle 13"/>
          <p:cNvSpPr/>
          <p:nvPr/>
        </p:nvSpPr>
        <p:spPr>
          <a:xfrm>
            <a:off x="5880674" y="213636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71</a:t>
            </a:r>
          </a:p>
        </p:txBody>
      </p:sp>
      <p:sp>
        <p:nvSpPr>
          <p:cNvPr id="15" name="Rectangle 14"/>
          <p:cNvSpPr/>
          <p:nvPr/>
        </p:nvSpPr>
        <p:spPr>
          <a:xfrm>
            <a:off x="7603155" y="213636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84</a:t>
            </a:r>
          </a:p>
        </p:txBody>
      </p:sp>
      <p:sp>
        <p:nvSpPr>
          <p:cNvPr id="16" name="Rectangle 15"/>
          <p:cNvSpPr/>
          <p:nvPr/>
        </p:nvSpPr>
        <p:spPr>
          <a:xfrm>
            <a:off x="9325636" y="2136363"/>
            <a:ext cx="215310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33 (41 au S1 2025)</a:t>
            </a:r>
          </a:p>
        </p:txBody>
      </p:sp>
      <p:sp>
        <p:nvSpPr>
          <p:cNvPr id="17" name="Rectangle 16"/>
          <p:cNvSpPr/>
          <p:nvPr/>
        </p:nvSpPr>
        <p:spPr>
          <a:xfrm>
            <a:off x="713232" y="2440528"/>
            <a:ext cx="344496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Prix de vente moyen</a:t>
            </a:r>
          </a:p>
        </p:txBody>
      </p:sp>
      <p:sp>
        <p:nvSpPr>
          <p:cNvPr id="18" name="Rectangle 17"/>
          <p:cNvSpPr/>
          <p:nvPr/>
        </p:nvSpPr>
        <p:spPr>
          <a:xfrm>
            <a:off x="4158193" y="244052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265 000 €</a:t>
            </a:r>
          </a:p>
        </p:txBody>
      </p:sp>
      <p:sp>
        <p:nvSpPr>
          <p:cNvPr id="19" name="Rectangle 18"/>
          <p:cNvSpPr/>
          <p:nvPr/>
        </p:nvSpPr>
        <p:spPr>
          <a:xfrm>
            <a:off x="5880674" y="244052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262 000 €</a:t>
            </a:r>
          </a:p>
        </p:txBody>
      </p:sp>
      <p:sp>
        <p:nvSpPr>
          <p:cNvPr id="20" name="Rectangle 19"/>
          <p:cNvSpPr/>
          <p:nvPr/>
        </p:nvSpPr>
        <p:spPr>
          <a:xfrm>
            <a:off x="7603155" y="244052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264 000 €</a:t>
            </a:r>
          </a:p>
        </p:txBody>
      </p:sp>
      <p:sp>
        <p:nvSpPr>
          <p:cNvPr id="21" name="Rectangle 20"/>
          <p:cNvSpPr/>
          <p:nvPr/>
        </p:nvSpPr>
        <p:spPr>
          <a:xfrm>
            <a:off x="9325636" y="2440528"/>
            <a:ext cx="215310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262 000 €</a:t>
            </a:r>
          </a:p>
        </p:txBody>
      </p:sp>
      <p:sp>
        <p:nvSpPr>
          <p:cNvPr id="22" name="Rectangle 21"/>
          <p:cNvSpPr/>
          <p:nvPr/>
        </p:nvSpPr>
        <p:spPr>
          <a:xfrm>
            <a:off x="713232" y="2744693"/>
            <a:ext cx="344496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Taux d’honoraires moyen</a:t>
            </a:r>
          </a:p>
        </p:txBody>
      </p:sp>
      <p:sp>
        <p:nvSpPr>
          <p:cNvPr id="23" name="Rectangle 22"/>
          <p:cNvSpPr/>
          <p:nvPr/>
        </p:nvSpPr>
        <p:spPr>
          <a:xfrm>
            <a:off x="4158193" y="274469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5,9 %</a:t>
            </a:r>
          </a:p>
        </p:txBody>
      </p:sp>
      <p:sp>
        <p:nvSpPr>
          <p:cNvPr id="24" name="Rectangle 23"/>
          <p:cNvSpPr/>
          <p:nvPr/>
        </p:nvSpPr>
        <p:spPr>
          <a:xfrm>
            <a:off x="5880674" y="274469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5,7 %</a:t>
            </a:r>
          </a:p>
        </p:txBody>
      </p:sp>
      <p:sp>
        <p:nvSpPr>
          <p:cNvPr id="25" name="Rectangle 24"/>
          <p:cNvSpPr/>
          <p:nvPr/>
        </p:nvSpPr>
        <p:spPr>
          <a:xfrm>
            <a:off x="7603155" y="274469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5,4 %</a:t>
            </a:r>
          </a:p>
        </p:txBody>
      </p:sp>
      <p:sp>
        <p:nvSpPr>
          <p:cNvPr id="26" name="Rectangle 25"/>
          <p:cNvSpPr/>
          <p:nvPr/>
        </p:nvSpPr>
        <p:spPr>
          <a:xfrm>
            <a:off x="9325636" y="2744693"/>
            <a:ext cx="215310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5,1 %</a:t>
            </a:r>
          </a:p>
        </p:txBody>
      </p:sp>
      <p:sp>
        <p:nvSpPr>
          <p:cNvPr id="27" name="Rectangle 26"/>
          <p:cNvSpPr/>
          <p:nvPr/>
        </p:nvSpPr>
        <p:spPr>
          <a:xfrm>
            <a:off x="713232" y="3048858"/>
            <a:ext cx="344496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Chiffre d’affaires transaction</a:t>
            </a:r>
          </a:p>
        </p:txBody>
      </p:sp>
      <p:sp>
        <p:nvSpPr>
          <p:cNvPr id="28" name="Rectangle 27"/>
          <p:cNvSpPr/>
          <p:nvPr/>
        </p:nvSpPr>
        <p:spPr>
          <a:xfrm>
            <a:off x="4158193" y="304885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1 501 k€</a:t>
            </a:r>
          </a:p>
        </p:txBody>
      </p:sp>
      <p:sp>
        <p:nvSpPr>
          <p:cNvPr id="29" name="Rectangle 28"/>
          <p:cNvSpPr/>
          <p:nvPr/>
        </p:nvSpPr>
        <p:spPr>
          <a:xfrm>
            <a:off x="5880674" y="304885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1 060 k€</a:t>
            </a:r>
          </a:p>
        </p:txBody>
      </p:sp>
      <p:sp>
        <p:nvSpPr>
          <p:cNvPr id="30" name="Rectangle 29"/>
          <p:cNvSpPr/>
          <p:nvPr/>
        </p:nvSpPr>
        <p:spPr>
          <a:xfrm>
            <a:off x="7603155" y="304885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1 198 k€</a:t>
            </a:r>
          </a:p>
        </p:txBody>
      </p:sp>
      <p:sp>
        <p:nvSpPr>
          <p:cNvPr id="31" name="Rectangle 30"/>
          <p:cNvSpPr/>
          <p:nvPr/>
        </p:nvSpPr>
        <p:spPr>
          <a:xfrm>
            <a:off x="9325636" y="3048858"/>
            <a:ext cx="215310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441 k€</a:t>
            </a:r>
          </a:p>
        </p:txBody>
      </p:sp>
      <p:sp>
        <p:nvSpPr>
          <p:cNvPr id="32" name="Rectangle 31"/>
          <p:cNvSpPr/>
          <p:nvPr/>
        </p:nvSpPr>
        <p:spPr>
          <a:xfrm>
            <a:off x="713232" y="3353023"/>
            <a:ext cx="344496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Lots en gestion locative</a:t>
            </a:r>
          </a:p>
        </p:txBody>
      </p:sp>
      <p:sp>
        <p:nvSpPr>
          <p:cNvPr id="33" name="Rectangle 32"/>
          <p:cNvSpPr/>
          <p:nvPr/>
        </p:nvSpPr>
        <p:spPr>
          <a:xfrm>
            <a:off x="4158193" y="335302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410</a:t>
            </a:r>
          </a:p>
        </p:txBody>
      </p:sp>
      <p:sp>
        <p:nvSpPr>
          <p:cNvPr id="34" name="Rectangle 33"/>
          <p:cNvSpPr/>
          <p:nvPr/>
        </p:nvSpPr>
        <p:spPr>
          <a:xfrm>
            <a:off x="5880674" y="335302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402</a:t>
            </a:r>
          </a:p>
        </p:txBody>
      </p:sp>
      <p:sp>
        <p:nvSpPr>
          <p:cNvPr id="35" name="Rectangle 34"/>
          <p:cNvSpPr/>
          <p:nvPr/>
        </p:nvSpPr>
        <p:spPr>
          <a:xfrm>
            <a:off x="7603155" y="335302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388</a:t>
            </a:r>
          </a:p>
        </p:txBody>
      </p:sp>
      <p:sp>
        <p:nvSpPr>
          <p:cNvPr id="36" name="Rectangle 35"/>
          <p:cNvSpPr/>
          <p:nvPr/>
        </p:nvSpPr>
        <p:spPr>
          <a:xfrm>
            <a:off x="9325636" y="3353023"/>
            <a:ext cx="215310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372</a:t>
            </a:r>
          </a:p>
        </p:txBody>
      </p:sp>
      <p:sp>
        <p:nvSpPr>
          <p:cNvPr id="37" name="Rectangle 36"/>
          <p:cNvSpPr/>
          <p:nvPr/>
        </p:nvSpPr>
        <p:spPr>
          <a:xfrm>
            <a:off x="713232" y="3657188"/>
            <a:ext cx="344496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Honoraires de gestion</a:t>
            </a:r>
          </a:p>
        </p:txBody>
      </p:sp>
      <p:sp>
        <p:nvSpPr>
          <p:cNvPr id="38" name="Rectangle 37"/>
          <p:cNvSpPr/>
          <p:nvPr/>
        </p:nvSpPr>
        <p:spPr>
          <a:xfrm>
            <a:off x="4158193" y="365718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258 k€</a:t>
            </a:r>
          </a:p>
        </p:txBody>
      </p:sp>
      <p:sp>
        <p:nvSpPr>
          <p:cNvPr id="39" name="Rectangle 38"/>
          <p:cNvSpPr/>
          <p:nvPr/>
        </p:nvSpPr>
        <p:spPr>
          <a:xfrm>
            <a:off x="5880674" y="365718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254 k€</a:t>
            </a:r>
          </a:p>
        </p:txBody>
      </p:sp>
      <p:sp>
        <p:nvSpPr>
          <p:cNvPr id="40" name="Rectangle 39"/>
          <p:cNvSpPr/>
          <p:nvPr/>
        </p:nvSpPr>
        <p:spPr>
          <a:xfrm>
            <a:off x="7603155" y="365718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248 k€</a:t>
            </a:r>
          </a:p>
        </p:txBody>
      </p:sp>
      <p:sp>
        <p:nvSpPr>
          <p:cNvPr id="41" name="Rectangle 40"/>
          <p:cNvSpPr/>
          <p:nvPr/>
        </p:nvSpPr>
        <p:spPr>
          <a:xfrm>
            <a:off x="9325636" y="3657188"/>
            <a:ext cx="215310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120 k€</a:t>
            </a:r>
          </a:p>
        </p:txBody>
      </p:sp>
      <p:sp>
        <p:nvSpPr>
          <p:cNvPr id="42" name="Rectangle 41"/>
          <p:cNvSpPr/>
          <p:nvPr/>
        </p:nvSpPr>
        <p:spPr>
          <a:xfrm>
            <a:off x="713232" y="3961353"/>
            <a:ext cx="344496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Charges fixes annuelles</a:t>
            </a:r>
          </a:p>
        </p:txBody>
      </p:sp>
      <p:sp>
        <p:nvSpPr>
          <p:cNvPr id="43" name="Rectangle 42"/>
          <p:cNvSpPr/>
          <p:nvPr/>
        </p:nvSpPr>
        <p:spPr>
          <a:xfrm>
            <a:off x="4158193" y="396135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1 545 k€</a:t>
            </a:r>
          </a:p>
        </p:txBody>
      </p:sp>
      <p:sp>
        <p:nvSpPr>
          <p:cNvPr id="44" name="Rectangle 43"/>
          <p:cNvSpPr/>
          <p:nvPr/>
        </p:nvSpPr>
        <p:spPr>
          <a:xfrm>
            <a:off x="5880674" y="396135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1 352 k€</a:t>
            </a:r>
          </a:p>
        </p:txBody>
      </p:sp>
      <p:sp>
        <p:nvSpPr>
          <p:cNvPr id="45" name="Rectangle 44"/>
          <p:cNvSpPr/>
          <p:nvPr/>
        </p:nvSpPr>
        <p:spPr>
          <a:xfrm>
            <a:off x="7603155" y="396135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1 348 k€</a:t>
            </a:r>
          </a:p>
        </p:txBody>
      </p:sp>
      <p:sp>
        <p:nvSpPr>
          <p:cNvPr id="46" name="Rectangle 45"/>
          <p:cNvSpPr/>
          <p:nvPr/>
        </p:nvSpPr>
        <p:spPr>
          <a:xfrm>
            <a:off x="9325636" y="3961353"/>
            <a:ext cx="215310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622 k€ (semestre)</a:t>
            </a:r>
          </a:p>
        </p:txBody>
      </p:sp>
      <p:sp>
        <p:nvSpPr>
          <p:cNvPr id="47" name="Rectangle 46"/>
          <p:cNvSpPr/>
          <p:nvPr/>
        </p:nvSpPr>
        <p:spPr>
          <a:xfrm>
            <a:off x="713232" y="4265518"/>
            <a:ext cx="344496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Résultat d’exploitation</a:t>
            </a:r>
          </a:p>
        </p:txBody>
      </p:sp>
      <p:sp>
        <p:nvSpPr>
          <p:cNvPr id="48" name="Rectangle 47"/>
          <p:cNvSpPr/>
          <p:nvPr/>
        </p:nvSpPr>
        <p:spPr>
          <a:xfrm>
            <a:off x="4158193" y="426551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+ 214 k€</a:t>
            </a:r>
          </a:p>
        </p:txBody>
      </p:sp>
      <p:sp>
        <p:nvSpPr>
          <p:cNvPr id="49" name="Rectangle 48"/>
          <p:cNvSpPr/>
          <p:nvPr/>
        </p:nvSpPr>
        <p:spPr>
          <a:xfrm>
            <a:off x="5880674" y="426551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− 38 k€</a:t>
            </a:r>
          </a:p>
        </p:txBody>
      </p:sp>
      <p:sp>
        <p:nvSpPr>
          <p:cNvPr id="50" name="Rectangle 49"/>
          <p:cNvSpPr/>
          <p:nvPr/>
        </p:nvSpPr>
        <p:spPr>
          <a:xfrm>
            <a:off x="7603155" y="426551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+ 98 k€</a:t>
            </a:r>
          </a:p>
        </p:txBody>
      </p:sp>
      <p:sp>
        <p:nvSpPr>
          <p:cNvPr id="51" name="Rectangle 50"/>
          <p:cNvSpPr/>
          <p:nvPr/>
        </p:nvSpPr>
        <p:spPr>
          <a:xfrm>
            <a:off x="9325636" y="4265518"/>
            <a:ext cx="215310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− 61 k€</a:t>
            </a:r>
          </a:p>
        </p:txBody>
      </p:sp>
      <p:sp>
        <p:nvSpPr>
          <p:cNvPr id="52" name="Rectangle 51"/>
          <p:cNvSpPr/>
          <p:nvPr/>
        </p:nvSpPr>
        <p:spPr>
          <a:xfrm>
            <a:off x="713232" y="4569683"/>
            <a:ext cx="344496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Mandats exclusifs signés</a:t>
            </a:r>
          </a:p>
        </p:txBody>
      </p:sp>
      <p:sp>
        <p:nvSpPr>
          <p:cNvPr id="53" name="Rectangle 52"/>
          <p:cNvSpPr/>
          <p:nvPr/>
        </p:nvSpPr>
        <p:spPr>
          <a:xfrm>
            <a:off x="4158193" y="456968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31</a:t>
            </a:r>
          </a:p>
        </p:txBody>
      </p:sp>
      <p:sp>
        <p:nvSpPr>
          <p:cNvPr id="54" name="Rectangle 53"/>
          <p:cNvSpPr/>
          <p:nvPr/>
        </p:nvSpPr>
        <p:spPr>
          <a:xfrm>
            <a:off x="5880674" y="456968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22</a:t>
            </a:r>
          </a:p>
        </p:txBody>
      </p:sp>
      <p:sp>
        <p:nvSpPr>
          <p:cNvPr id="55" name="Rectangle 54"/>
          <p:cNvSpPr/>
          <p:nvPr/>
        </p:nvSpPr>
        <p:spPr>
          <a:xfrm>
            <a:off x="7603155" y="4569683"/>
            <a:ext cx="1722480"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26</a:t>
            </a:r>
          </a:p>
        </p:txBody>
      </p:sp>
      <p:sp>
        <p:nvSpPr>
          <p:cNvPr id="56" name="Rectangle 55"/>
          <p:cNvSpPr/>
          <p:nvPr/>
        </p:nvSpPr>
        <p:spPr>
          <a:xfrm>
            <a:off x="9325636" y="4569683"/>
            <a:ext cx="215310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8</a:t>
            </a:r>
          </a:p>
        </p:txBody>
      </p:sp>
      <p:sp>
        <p:nvSpPr>
          <p:cNvPr id="57" name="Rectangle 56"/>
          <p:cNvSpPr/>
          <p:nvPr/>
        </p:nvSpPr>
        <p:spPr>
          <a:xfrm>
            <a:off x="713232" y="4873848"/>
            <a:ext cx="344496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Part du portefeuille locatif classé F ou G</a:t>
            </a:r>
          </a:p>
        </p:txBody>
      </p:sp>
      <p:sp>
        <p:nvSpPr>
          <p:cNvPr id="58" name="Rectangle 57"/>
          <p:cNvSpPr/>
          <p:nvPr/>
        </p:nvSpPr>
        <p:spPr>
          <a:xfrm>
            <a:off x="4158193" y="487384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n. c.</a:t>
            </a:r>
          </a:p>
        </p:txBody>
      </p:sp>
      <p:sp>
        <p:nvSpPr>
          <p:cNvPr id="59" name="Rectangle 58"/>
          <p:cNvSpPr/>
          <p:nvPr/>
        </p:nvSpPr>
        <p:spPr>
          <a:xfrm>
            <a:off x="5880674" y="487384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17 %</a:t>
            </a:r>
          </a:p>
        </p:txBody>
      </p:sp>
      <p:sp>
        <p:nvSpPr>
          <p:cNvPr id="60" name="Rectangle 59"/>
          <p:cNvSpPr/>
          <p:nvPr/>
        </p:nvSpPr>
        <p:spPr>
          <a:xfrm>
            <a:off x="7603155" y="4873848"/>
            <a:ext cx="1722480"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15 %</a:t>
            </a:r>
          </a:p>
        </p:txBody>
      </p:sp>
      <p:sp>
        <p:nvSpPr>
          <p:cNvPr id="61" name="Rectangle 60"/>
          <p:cNvSpPr/>
          <p:nvPr/>
        </p:nvSpPr>
        <p:spPr>
          <a:xfrm>
            <a:off x="9325636" y="4873848"/>
            <a:ext cx="215310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14 %</a:t>
            </a:r>
          </a:p>
        </p:txBody>
      </p:sp>
      <p:sp>
        <p:nvSpPr>
          <p:cNvPr id="62" name="Rounded Rectangle 61"/>
          <p:cNvSpPr/>
          <p:nvPr/>
        </p:nvSpPr>
        <p:spPr>
          <a:xfrm>
            <a:off x="713232" y="5342605"/>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Consigne : identifiez les deux lignes qui se dégradent indépendamment du volume de ventes.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15</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2 · LE DOSSIER</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Annexe 2 — le dossier d’environnement (1)</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Faits réels, datés et sourcés, réunis pour le cas. Statut de chacun indiqué.</a:t>
            </a:r>
          </a:p>
        </p:txBody>
      </p:sp>
      <p:sp>
        <p:nvSpPr>
          <p:cNvPr id="7" name="Rounded Rectangle 6"/>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8" name="Rounded Rectangle 7"/>
          <p:cNvSpPr/>
          <p:nvPr/>
        </p:nvSpPr>
        <p:spPr>
          <a:xfrm>
            <a:off x="713232" y="1987904"/>
            <a:ext cx="5245592" cy="3145539"/>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300" b="1" i="0">
                <a:solidFill>
                  <a:srgbClr val="1A1A1A"/>
                </a:solidFill>
                <a:latin typeface="Cambria"/>
              </a:rPr>
              <a:t>Politique et légal</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Loi Climat et Résilience du 22 août 2021 : les logements classés G sont interdits à la location depuis le 1ᵉʳ janvier 2025, les F le seront au 1ᵉʳ janvier 2028 et les E au 1ᵉʳ janvier 2034. Calendrier inchangé à ce jour — établi</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Une proposition de loi visant à clarifier les obligations de rénovation énergétique a été adoptée par le Sénat le 1ᵉʳ avril 2025 et reste en première lecture à l’Assemblée nationale — incertain</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Encadrement des loyers : expérimentation ouverte par l’article 140 de la loi ELAN du 23 novembre 2018, en vigueur dans dix territoires dont Bordeaux, et arrivant à échéance en novembre 2026 — établi, suite incertaine</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Loi du 19 novembre 2024 sur les meublés de tourisme, qui renforce les pouvoirs des communes — établi</a:t>
            </a:r>
          </a:p>
        </p:txBody>
      </p:sp>
      <p:sp>
        <p:nvSpPr>
          <p:cNvPr id="9" name="Rounded Rectangle 8"/>
          <p:cNvSpPr/>
          <p:nvPr/>
        </p:nvSpPr>
        <p:spPr>
          <a:xfrm>
            <a:off x="6233144" y="1987904"/>
            <a:ext cx="5245592" cy="3145539"/>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300" b="1" i="0">
                <a:solidFill>
                  <a:srgbClr val="1A1A1A"/>
                </a:solidFill>
                <a:latin typeface="Cambria"/>
              </a:rPr>
              <a:t>Économique</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En janvier 2026, la FNAIM prévoyait entre 960 000 et 980 000 transactions sur l’année, en hausse d’environ 4 %, avec des prix en progression de 1 à 2 % et des taux stabilisés autour de 3,12 % — prévision</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Au premier semestre 2026, les réseaux publient des volumes en repli sur douze mois glissants : Century 21 −1 % sur les maisons et +0,9 % sur les appartements, Orpi −0,7 %, Laforêt −2,3 %, Foncia −7 % — observé</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Les prix reculent légèrement : maisons −0,7 % à 2 492 €/m², appartements −0,5 % à 4 155 €/m² — observé</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Le taux des nouveaux crédits à l’habitat atteint 3,22 % en avril 2026, au-dessus de l’hypothèse de janvier — observé</a:t>
            </a:r>
          </a:p>
        </p:txBody>
      </p:sp>
      <p:sp>
        <p:nvSpPr>
          <p:cNvPr id="10" name="TextBox 9"/>
          <p:cNvSpPr txBox="1"/>
          <p:nvPr/>
        </p:nvSpPr>
        <p:spPr>
          <a:xfrm>
            <a:off x="713232" y="5316323"/>
            <a:ext cx="10765505" cy="237744"/>
          </a:xfrm>
          <a:prstGeom prst="rect">
            <a:avLst/>
          </a:prstGeom>
          <a:noFill/>
        </p:spPr>
        <p:txBody>
          <a:bodyPr wrap="square" lIns="0" tIns="0" rIns="0" bIns="0" anchor="t">
            <a:spAutoFit/>
          </a:bodyPr>
          <a:lstStyle/>
          <a:p>
            <a:pPr algn="l">
              <a:lnSpc>
                <a:spcPct val="106000"/>
              </a:lnSpc>
              <a:spcBef>
                <a:spcPts val="0"/>
              </a:spcBef>
              <a:spcAft>
                <a:spcPts val="0"/>
              </a:spcAft>
            </a:pPr>
            <a:r>
              <a:rPr sz="900" b="0" i="1">
                <a:solidFill>
                  <a:srgbClr val="777D84"/>
                </a:solidFill>
                <a:latin typeface="Calibri"/>
              </a:rPr>
              <a:t>Loi n° 2021-1104 du 22 août 2021 ; loi n° 2018-1021 du 23 novembre 2018 ; loi n° 2024-1039 du 19 novembre 2024 ; dossier législatif Sénat PPL n° 328 (2024-2025) ; FNAIM, 14 janvier 2026 ; Partners Finances, 23 juillet 2026, d’après les réseaux, les notaires et l’INSEE.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16</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2 · LE DOSSIER</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Annexe 2 — le dossier d’environnement (2)</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Suite des faits réunis pour le cas.</a:t>
            </a:r>
          </a:p>
        </p:txBody>
      </p:sp>
      <p:sp>
        <p:nvSpPr>
          <p:cNvPr id="7" name="Rounded Rectangle 6"/>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8" name="Rounded Rectangle 7"/>
          <p:cNvSpPr/>
          <p:nvPr/>
        </p:nvSpPr>
        <p:spPr>
          <a:xfrm>
            <a:off x="713232" y="2045890"/>
            <a:ext cx="5245592" cy="2974993"/>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300" b="1" i="0">
                <a:solidFill>
                  <a:srgbClr val="1A1A1A"/>
                </a:solidFill>
                <a:latin typeface="Cambria"/>
              </a:rPr>
              <a:t>Socioculturel et technologique</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Les prix de vente réels des biens sont accessibles en libre accès depuis 2019 dans la base des demandes de valeurs foncières : tout vendeur peut vérifier une estimation — établi</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Les estimateurs automatiques en ligne, les visites virtuelles et les assistants conversationnels de recherche se généralisent sur les portails — établi, ampleur variable selon les acteurs</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La demande de logement se déforme : télétravail, décohabitation, vieillissement et allongement des durées de détention modifient la structure des besoins — établi dans les tendances, à mesurer localement</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La confiance envers l’intermédiation reste un enjeu : les avis en ligne sont devenus un préalable au choix d’une agence — établi</a:t>
            </a:r>
          </a:p>
        </p:txBody>
      </p:sp>
      <p:sp>
        <p:nvSpPr>
          <p:cNvPr id="9" name="Rounded Rectangle 8"/>
          <p:cNvSpPr/>
          <p:nvPr/>
        </p:nvSpPr>
        <p:spPr>
          <a:xfrm>
            <a:off x="6233144" y="2045890"/>
            <a:ext cx="5245592" cy="2974993"/>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300" b="1" i="0">
                <a:solidFill>
                  <a:srgbClr val="1A1A1A"/>
                </a:solidFill>
                <a:latin typeface="Cambria"/>
              </a:rPr>
              <a:t>Écologique et structure du secteur</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La France comptait environ 30 000 agences immobilières en 2024 ; 1 232 agences ont fermé cette année-là, soit une hausse de 225 % des fermetures par rapport à 2023 — observé</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En 2025, 28 % des vendeurs ayant eu recours à un intermédiaire sont passés par un mandataire, contre 26 % en 2024 et 11 % en 2017 — observé</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Les réseaux de mandataires comptaient 47 000 conseillers en 2025, en hausse de 7 %, et 179 000 transactions, en hausse de 22 % contre +11 % pour le marché — observé</a:t>
            </a:r>
          </a:p>
          <a:p>
            <a:pPr marL="155448" indent="-155448">
              <a:lnSpc>
                <a:spcPct val="106000"/>
              </a:lnSpc>
              <a:spcBef>
                <a:spcPts val="0"/>
              </a:spcBef>
              <a:spcAft>
                <a:spcPts val="300"/>
              </a:spcAft>
            </a:pPr>
            <a:r>
              <a:rPr sz="1100">
                <a:solidFill>
                  <a:srgbClr val="B08D57"/>
                </a:solidFill>
                <a:latin typeface="Calibri"/>
              </a:rPr>
              <a:t>—  </a:t>
            </a:r>
            <a:r>
              <a:rPr sz="1100" b="0">
                <a:solidFill>
                  <a:srgbClr val="33383D"/>
                </a:solidFill>
                <a:latin typeface="Calibri"/>
              </a:rPr>
              <a:t>La réforme du zéro artificialisation nette est en suspens : le texte assouplissant les objectifs, adopté au Sénat en mars 2025, n’était pas encore examiné à l’Assemblée en mars 2026 — incertain</a:t>
            </a:r>
          </a:p>
        </p:txBody>
      </p:sp>
      <p:sp>
        <p:nvSpPr>
          <p:cNvPr id="10" name="TextBox 9"/>
          <p:cNvSpPr txBox="1"/>
          <p:nvPr/>
        </p:nvSpPr>
        <p:spPr>
          <a:xfrm>
            <a:off x="713232" y="5203763"/>
            <a:ext cx="10765505" cy="237744"/>
          </a:xfrm>
          <a:prstGeom prst="rect">
            <a:avLst/>
          </a:prstGeom>
          <a:noFill/>
        </p:spPr>
        <p:txBody>
          <a:bodyPr wrap="square" lIns="0" tIns="0" rIns="0" bIns="0" anchor="t">
            <a:spAutoFit/>
          </a:bodyPr>
          <a:lstStyle/>
          <a:p>
            <a:pPr algn="l">
              <a:lnSpc>
                <a:spcPct val="106000"/>
              </a:lnSpc>
              <a:spcBef>
                <a:spcPts val="0"/>
              </a:spcBef>
              <a:spcAft>
                <a:spcPts val="0"/>
              </a:spcAft>
            </a:pPr>
            <a:r>
              <a:rPr sz="900" b="0" i="1">
                <a:solidFill>
                  <a:srgbClr val="777D84"/>
                </a:solidFill>
                <a:latin typeface="Calibri"/>
              </a:rPr>
              <a:t>Imop, 13 mars 2025 ; Baromètre 2025 des réseaux de mandataires, La Maison des Mandataires, cité par Immo Matin le 6 mai 2026 ; base DVF, data.gouv.fr ; Vizea, 24 mars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17</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2 · EXERCICE</a:t>
            </a:r>
          </a:p>
        </p:txBody>
      </p:sp>
      <p:sp>
        <p:nvSpPr>
          <p:cNvPr id="5" name="TextBox 4"/>
          <p:cNvSpPr txBox="1"/>
          <p:nvPr/>
        </p:nvSpPr>
        <p:spPr>
          <a:xfrm>
            <a:off x="713232" y="694944"/>
            <a:ext cx="8662385" cy="405945"/>
          </a:xfrm>
          <a:prstGeom prst="rect">
            <a:avLst/>
          </a:prstGeom>
          <a:noFill/>
        </p:spPr>
        <p:txBody>
          <a:bodyPr wrap="square" lIns="0" tIns="0" rIns="0" bIns="0" anchor="t">
            <a:spAutoFit/>
          </a:bodyPr>
          <a:lstStyle/>
          <a:p>
            <a:pPr algn="l">
              <a:lnSpc>
                <a:spcPct val="105000"/>
              </a:lnSpc>
              <a:spcBef>
                <a:spcPts val="0"/>
              </a:spcBef>
              <a:spcAft>
                <a:spcPts val="0"/>
              </a:spcAft>
            </a:pPr>
            <a:r>
              <a:rPr sz="2700" b="1" i="0" dirty="0" err="1">
                <a:solidFill>
                  <a:srgbClr val="1A1A1A"/>
                </a:solidFill>
                <a:latin typeface="Cambria"/>
              </a:rPr>
              <a:t>Exercice</a:t>
            </a:r>
            <a:r>
              <a:rPr sz="2700" b="1" i="0" dirty="0">
                <a:solidFill>
                  <a:srgbClr val="1A1A1A"/>
                </a:solidFill>
                <a:latin typeface="Cambria"/>
              </a:rPr>
              <a:t> : </a:t>
            </a:r>
            <a:r>
              <a:rPr lang="fr-FR" sz="2700" b="1" i="0" dirty="0">
                <a:solidFill>
                  <a:srgbClr val="1A1A1A"/>
                </a:solidFill>
                <a:latin typeface="Cambria"/>
              </a:rPr>
              <a:t>cas </a:t>
            </a:r>
            <a:r>
              <a:rPr sz="2700" b="1" i="0" dirty="0">
                <a:solidFill>
                  <a:srgbClr val="1A1A1A"/>
                </a:solidFill>
                <a:latin typeface="Cambria"/>
              </a:rPr>
              <a:t>Sainte-Croix</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Vous êtes consultants. La dirigeante vous demande une note d’une page.</a:t>
            </a:r>
          </a:p>
        </p:txBody>
      </p:sp>
      <p:sp>
        <p:nvSpPr>
          <p:cNvPr id="7" name="Rounded Rectangle 6"/>
          <p:cNvSpPr/>
          <p:nvPr/>
        </p:nvSpPr>
        <p:spPr>
          <a:xfrm>
            <a:off x="10560679" y="402336"/>
            <a:ext cx="918057"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EXERCICE</a:t>
            </a:r>
          </a:p>
        </p:txBody>
      </p:sp>
      <p:sp>
        <p:nvSpPr>
          <p:cNvPr id="8" name="Rounded Rectangle 7"/>
          <p:cNvSpPr/>
          <p:nvPr/>
        </p:nvSpPr>
        <p:spPr>
          <a:xfrm>
            <a:off x="713232" y="2104231"/>
            <a:ext cx="5245592" cy="2565656"/>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dirty="0" err="1">
                <a:solidFill>
                  <a:srgbClr val="1A1A1A"/>
                </a:solidFill>
                <a:latin typeface="Cambria"/>
              </a:rPr>
              <a:t>Consignes</a:t>
            </a:r>
            <a:endParaRPr sz="1450" b="1" i="0" dirty="0">
              <a:solidFill>
                <a:srgbClr val="1A1A1A"/>
              </a:solidFill>
              <a:latin typeface="Cambria"/>
            </a:endParaRPr>
          </a:p>
          <a:p>
            <a:pPr marL="155448" indent="-155448">
              <a:lnSpc>
                <a:spcPct val="100000"/>
              </a:lnSpc>
              <a:spcBef>
                <a:spcPts val="0"/>
              </a:spcBef>
              <a:spcAft>
                <a:spcPts val="300"/>
              </a:spcAft>
            </a:pPr>
            <a:r>
              <a:rPr sz="1250" dirty="0">
                <a:solidFill>
                  <a:schemeClr val="tx1"/>
                </a:solidFill>
                <a:latin typeface="Calibri"/>
              </a:rPr>
              <a:t>—  </a:t>
            </a:r>
            <a:r>
              <a:rPr lang="fr-FR" sz="1400" dirty="0">
                <a:solidFill>
                  <a:schemeClr val="tx1"/>
                </a:solidFill>
              </a:rPr>
              <a:t>Triez les faits, puis classez dans le PESTEL ceux qui relèvent du macro-environnement </a:t>
            </a:r>
            <a:endParaRPr sz="1250" b="0" dirty="0">
              <a:solidFill>
                <a:schemeClr val="tx1"/>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Pour chacun, </a:t>
            </a:r>
            <a:r>
              <a:rPr sz="1250" b="0" dirty="0" err="1">
                <a:solidFill>
                  <a:srgbClr val="33383D"/>
                </a:solidFill>
                <a:latin typeface="Calibri"/>
              </a:rPr>
              <a:t>écrivez</a:t>
            </a:r>
            <a:r>
              <a:rPr sz="1250" b="0" dirty="0">
                <a:solidFill>
                  <a:srgbClr val="33383D"/>
                </a:solidFill>
                <a:latin typeface="Calibri"/>
              </a:rPr>
              <a:t> la </a:t>
            </a:r>
            <a:r>
              <a:rPr sz="1250" b="0" dirty="0" err="1">
                <a:solidFill>
                  <a:srgbClr val="33383D"/>
                </a:solidFill>
                <a:latin typeface="Calibri"/>
              </a:rPr>
              <a:t>conséquence</a:t>
            </a:r>
            <a:r>
              <a:rPr sz="1250" b="0" dirty="0">
                <a:solidFill>
                  <a:srgbClr val="33383D"/>
                </a:solidFill>
                <a:latin typeface="Calibri"/>
              </a:rPr>
              <a:t> concrète pour </a:t>
            </a:r>
            <a:r>
              <a:rPr sz="1250" b="0" dirty="0" err="1">
                <a:solidFill>
                  <a:srgbClr val="33383D"/>
                </a:solidFill>
                <a:latin typeface="Calibri"/>
              </a:rPr>
              <a:t>cette</a:t>
            </a:r>
            <a:r>
              <a:rPr sz="1250" b="0" dirty="0">
                <a:solidFill>
                  <a:srgbClr val="33383D"/>
                </a:solidFill>
                <a:latin typeface="Calibri"/>
              </a:rPr>
              <a:t> </a:t>
            </a:r>
            <a:r>
              <a:rPr sz="1250" b="0" dirty="0" err="1">
                <a:solidFill>
                  <a:srgbClr val="33383D"/>
                </a:solidFill>
                <a:latin typeface="Calibri"/>
              </a:rPr>
              <a:t>agence</a:t>
            </a:r>
            <a:r>
              <a:rPr sz="1250" b="0" dirty="0">
                <a:solidFill>
                  <a:srgbClr val="33383D"/>
                </a:solidFill>
                <a:latin typeface="Calibri"/>
              </a:rPr>
              <a:t>-ci : un fait sans </a:t>
            </a:r>
            <a:r>
              <a:rPr sz="1250" b="0" dirty="0" err="1">
                <a:solidFill>
                  <a:srgbClr val="33383D"/>
                </a:solidFill>
                <a:latin typeface="Calibri"/>
              </a:rPr>
              <a:t>conséquence</a:t>
            </a:r>
            <a:r>
              <a:rPr sz="1250" b="0" dirty="0">
                <a:solidFill>
                  <a:srgbClr val="33383D"/>
                </a:solidFill>
                <a:latin typeface="Calibri"/>
              </a:rPr>
              <a:t> sort du tableau</a:t>
            </a: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Cotez </a:t>
            </a:r>
            <a:r>
              <a:rPr sz="1250" b="0" dirty="0" err="1">
                <a:solidFill>
                  <a:srgbClr val="33383D"/>
                </a:solidFill>
                <a:latin typeface="Calibri"/>
              </a:rPr>
              <a:t>l’ampleur</a:t>
            </a:r>
            <a:r>
              <a:rPr sz="1250" b="0" dirty="0">
                <a:solidFill>
                  <a:srgbClr val="33383D"/>
                </a:solidFill>
                <a:latin typeface="Calibri"/>
              </a:rPr>
              <a:t> de 1 à 3 et </a:t>
            </a:r>
            <a:r>
              <a:rPr sz="1250" b="0" dirty="0" err="1">
                <a:solidFill>
                  <a:srgbClr val="33383D"/>
                </a:solidFill>
                <a:latin typeface="Calibri"/>
              </a:rPr>
              <a:t>l’imminence</a:t>
            </a:r>
            <a:r>
              <a:rPr sz="1250" b="0" dirty="0">
                <a:solidFill>
                  <a:srgbClr val="33383D"/>
                </a:solidFill>
                <a:latin typeface="Calibri"/>
              </a:rPr>
              <a:t> à </a:t>
            </a:r>
            <a:r>
              <a:rPr sz="1250" b="0" dirty="0" err="1">
                <a:solidFill>
                  <a:srgbClr val="33383D"/>
                </a:solidFill>
                <a:latin typeface="Calibri"/>
              </a:rPr>
              <a:t>moins</a:t>
            </a:r>
            <a:r>
              <a:rPr sz="1250" b="0" dirty="0">
                <a:solidFill>
                  <a:srgbClr val="33383D"/>
                </a:solidFill>
                <a:latin typeface="Calibri"/>
              </a:rPr>
              <a:t> d’un an, un à trois </a:t>
            </a:r>
            <a:r>
              <a:rPr sz="1250" b="0" dirty="0" err="1">
                <a:solidFill>
                  <a:srgbClr val="33383D"/>
                </a:solidFill>
                <a:latin typeface="Calibri"/>
              </a:rPr>
              <a:t>ans</a:t>
            </a:r>
            <a:r>
              <a:rPr sz="1250" b="0" dirty="0">
                <a:solidFill>
                  <a:srgbClr val="33383D"/>
                </a:solidFill>
                <a:latin typeface="Calibri"/>
              </a:rPr>
              <a:t>, au-</a:t>
            </a:r>
            <a:r>
              <a:rPr sz="1250" b="0" dirty="0" err="1">
                <a:solidFill>
                  <a:srgbClr val="33383D"/>
                </a:solidFill>
                <a:latin typeface="Calibri"/>
              </a:rPr>
              <a:t>delà</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err="1">
                <a:solidFill>
                  <a:srgbClr val="33383D"/>
                </a:solidFill>
                <a:latin typeface="Calibri"/>
              </a:rPr>
              <a:t>Distinguez</a:t>
            </a:r>
            <a:r>
              <a:rPr sz="1250" b="0" dirty="0">
                <a:solidFill>
                  <a:srgbClr val="33383D"/>
                </a:solidFill>
                <a:latin typeface="Calibri"/>
              </a:rPr>
              <a:t> </a:t>
            </a:r>
            <a:r>
              <a:rPr sz="1250" b="0" dirty="0" err="1">
                <a:solidFill>
                  <a:srgbClr val="33383D"/>
                </a:solidFill>
                <a:latin typeface="Calibri"/>
              </a:rPr>
              <a:t>ce</a:t>
            </a:r>
            <a:r>
              <a:rPr sz="1250" b="0" dirty="0">
                <a:solidFill>
                  <a:srgbClr val="33383D"/>
                </a:solidFill>
                <a:latin typeface="Calibri"/>
              </a:rPr>
              <a:t> qui est </a:t>
            </a:r>
            <a:r>
              <a:rPr sz="1250" b="0" dirty="0" err="1">
                <a:solidFill>
                  <a:srgbClr val="33383D"/>
                </a:solidFill>
                <a:latin typeface="Calibri"/>
              </a:rPr>
              <a:t>établi</a:t>
            </a:r>
            <a:r>
              <a:rPr sz="1250" b="0" dirty="0">
                <a:solidFill>
                  <a:srgbClr val="33383D"/>
                </a:solidFill>
                <a:latin typeface="Calibri"/>
              </a:rPr>
              <a:t> de </a:t>
            </a:r>
            <a:r>
              <a:rPr sz="1250" b="0" dirty="0" err="1">
                <a:solidFill>
                  <a:srgbClr val="33383D"/>
                </a:solidFill>
                <a:latin typeface="Calibri"/>
              </a:rPr>
              <a:t>ce</a:t>
            </a:r>
            <a:r>
              <a:rPr sz="1250" b="0" dirty="0">
                <a:solidFill>
                  <a:srgbClr val="33383D"/>
                </a:solidFill>
                <a:latin typeface="Calibri"/>
              </a:rPr>
              <a:t> qui est </a:t>
            </a:r>
            <a:r>
              <a:rPr sz="1250" b="0" dirty="0" err="1">
                <a:solidFill>
                  <a:srgbClr val="33383D"/>
                </a:solidFill>
                <a:latin typeface="Calibri"/>
              </a:rPr>
              <a:t>incertain</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err="1">
                <a:solidFill>
                  <a:srgbClr val="33383D"/>
                </a:solidFill>
                <a:latin typeface="Calibri"/>
              </a:rPr>
              <a:t>Retenez</a:t>
            </a:r>
            <a:r>
              <a:rPr sz="1250" b="0" dirty="0">
                <a:solidFill>
                  <a:srgbClr val="33383D"/>
                </a:solidFill>
                <a:latin typeface="Calibri"/>
              </a:rPr>
              <a:t> les quatre </a:t>
            </a:r>
            <a:r>
              <a:rPr sz="1250" b="0" dirty="0" err="1">
                <a:solidFill>
                  <a:srgbClr val="33383D"/>
                </a:solidFill>
                <a:latin typeface="Calibri"/>
              </a:rPr>
              <a:t>facteurs</a:t>
            </a:r>
            <a:r>
              <a:rPr sz="1250" b="0" dirty="0">
                <a:solidFill>
                  <a:srgbClr val="33383D"/>
                </a:solidFill>
                <a:latin typeface="Calibri"/>
              </a:rPr>
              <a:t> </a:t>
            </a:r>
            <a:r>
              <a:rPr sz="1250" b="0" dirty="0" err="1">
                <a:solidFill>
                  <a:srgbClr val="33383D"/>
                </a:solidFill>
                <a:latin typeface="Calibri"/>
              </a:rPr>
              <a:t>que</a:t>
            </a:r>
            <a:r>
              <a:rPr sz="1250" b="0" dirty="0">
                <a:solidFill>
                  <a:srgbClr val="33383D"/>
                </a:solidFill>
                <a:latin typeface="Calibri"/>
              </a:rPr>
              <a:t> vous </a:t>
            </a:r>
            <a:r>
              <a:rPr sz="1250" b="0" dirty="0" err="1">
                <a:solidFill>
                  <a:srgbClr val="33383D"/>
                </a:solidFill>
                <a:latin typeface="Calibri"/>
              </a:rPr>
              <a:t>placeriez</a:t>
            </a:r>
            <a:r>
              <a:rPr sz="1250" b="0" dirty="0">
                <a:solidFill>
                  <a:srgbClr val="33383D"/>
                </a:solidFill>
                <a:latin typeface="Calibri"/>
              </a:rPr>
              <a:t> </a:t>
            </a:r>
            <a:r>
              <a:rPr sz="1250" b="0" dirty="0" err="1">
                <a:solidFill>
                  <a:srgbClr val="33383D"/>
                </a:solidFill>
                <a:latin typeface="Calibri"/>
              </a:rPr>
              <a:t>en</a:t>
            </a:r>
            <a:r>
              <a:rPr sz="1250" b="0" dirty="0">
                <a:solidFill>
                  <a:srgbClr val="33383D"/>
                </a:solidFill>
                <a:latin typeface="Calibri"/>
              </a:rPr>
              <a:t> tête de la note</a:t>
            </a:r>
          </a:p>
        </p:txBody>
      </p:sp>
      <p:sp>
        <p:nvSpPr>
          <p:cNvPr id="9" name="Rounded Rectangle 8"/>
          <p:cNvSpPr/>
          <p:nvPr/>
        </p:nvSpPr>
        <p:spPr>
          <a:xfrm>
            <a:off x="6233144" y="2104231"/>
            <a:ext cx="5245592" cy="2565656"/>
          </a:xfrm>
          <a:prstGeom prst="roundRect">
            <a:avLst>
              <a:gd name="adj" fmla="val 6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FFFFFF"/>
                </a:solidFill>
                <a:latin typeface="Cambria"/>
              </a:rPr>
              <a:t>Ce que nous attendons de votre note</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Aucune ligne recopiée telle quelle depuis l’annexe</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Aucune formule générale du type « la transition écologique est un enjeu »</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Une conséquence chiffrée ou datée chaque fois que c’est possible</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Au moins un facteur classé en opportunité, et pas seulement des menaces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Une phrase indiquant ce que vous ne savez pas et ce qu’il faudrait aller chercher</a:t>
            </a:r>
          </a:p>
        </p:txBody>
      </p:sp>
      <p:sp>
        <p:nvSpPr>
          <p:cNvPr id="10" name="Rounded Rectangle 9"/>
          <p:cNvSpPr/>
          <p:nvPr/>
        </p:nvSpPr>
        <p:spPr>
          <a:xfrm>
            <a:off x="713232" y="4834479"/>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Trente minutes en groupes de quatre. Une restitution par groupe, cinq minutes.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20</a:t>
            </a:r>
          </a:p>
        </p:txBody>
      </p:sp>
      <p:sp>
        <p:nvSpPr>
          <p:cNvPr id="4" name="TextBox 3"/>
          <p:cNvSpPr txBox="1"/>
          <p:nvPr/>
        </p:nvSpPr>
        <p:spPr>
          <a:xfrm>
            <a:off x="713232" y="420624"/>
            <a:ext cx="8662385" cy="822960"/>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Corrigé — le PESTEL de l’agence Sainte-Croix (1)</a:t>
            </a:r>
          </a:p>
        </p:txBody>
      </p:sp>
      <p:sp>
        <p:nvSpPr>
          <p:cNvPr id="5" name="TextBox 4"/>
          <p:cNvSpPr txBox="1"/>
          <p:nvPr/>
        </p:nvSpPr>
        <p:spPr>
          <a:xfrm>
            <a:off x="713232" y="1252728"/>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Quatre premières lignes. Chaque conséquence est écrite du point de vue de cette agence, pas du secteur.</a:t>
            </a:r>
          </a:p>
        </p:txBody>
      </p:sp>
      <p:sp>
        <p:nvSpPr>
          <p:cNvPr id="6" name="Rounded Rectangle 5"/>
          <p:cNvSpPr/>
          <p:nvPr/>
        </p:nvSpPr>
        <p:spPr>
          <a:xfrm>
            <a:off x="10641147" y="402336"/>
            <a:ext cx="837590" cy="246888"/>
          </a:xfrm>
          <a:prstGeom prst="roundRect">
            <a:avLst>
              <a:gd name="adj" fmla="val 50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CORRIGÉ</a:t>
            </a:r>
          </a:p>
        </p:txBody>
      </p:sp>
      <p:sp>
        <p:nvSpPr>
          <p:cNvPr id="7" name="Rectangle 6"/>
          <p:cNvSpPr/>
          <p:nvPr/>
        </p:nvSpPr>
        <p:spPr>
          <a:xfrm>
            <a:off x="713232" y="2209246"/>
            <a:ext cx="161482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Dimension</a:t>
            </a:r>
          </a:p>
        </p:txBody>
      </p:sp>
      <p:sp>
        <p:nvSpPr>
          <p:cNvPr id="8" name="Rectangle 7"/>
          <p:cNvSpPr/>
          <p:nvPr/>
        </p:nvSpPr>
        <p:spPr>
          <a:xfrm>
            <a:off x="2328057" y="2209246"/>
            <a:ext cx="301434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Fait retenu</a:t>
            </a:r>
          </a:p>
        </p:txBody>
      </p:sp>
      <p:sp>
        <p:nvSpPr>
          <p:cNvPr id="9" name="Rectangle 8"/>
          <p:cNvSpPr/>
          <p:nvPr/>
        </p:nvSpPr>
        <p:spPr>
          <a:xfrm>
            <a:off x="5342399" y="2209246"/>
            <a:ext cx="4306202"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Conséquence pour l’agence</a:t>
            </a:r>
          </a:p>
        </p:txBody>
      </p:sp>
      <p:sp>
        <p:nvSpPr>
          <p:cNvPr id="10" name="Rectangle 9"/>
          <p:cNvSpPr/>
          <p:nvPr/>
        </p:nvSpPr>
        <p:spPr>
          <a:xfrm>
            <a:off x="9648601" y="2209246"/>
            <a:ext cx="183013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Ampleur · horizon</a:t>
            </a:r>
          </a:p>
        </p:txBody>
      </p:sp>
      <p:sp>
        <p:nvSpPr>
          <p:cNvPr id="11" name="Rectangle 10"/>
          <p:cNvSpPr/>
          <p:nvPr/>
        </p:nvSpPr>
        <p:spPr>
          <a:xfrm>
            <a:off x="713232" y="2520142"/>
            <a:ext cx="161482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Légal / écologique</a:t>
            </a:r>
          </a:p>
        </p:txBody>
      </p:sp>
      <p:sp>
        <p:nvSpPr>
          <p:cNvPr id="12" name="Rectangle 11"/>
          <p:cNvSpPr/>
          <p:nvPr/>
        </p:nvSpPr>
        <p:spPr>
          <a:xfrm>
            <a:off x="2328057" y="2520142"/>
            <a:ext cx="3014341"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Logements G interdits à la location depuis le 1ᵉʳ janvier 2025 ; F au 1ᵉʳ janvier 2028</a:t>
            </a:r>
          </a:p>
        </p:txBody>
      </p:sp>
      <p:sp>
        <p:nvSpPr>
          <p:cNvPr id="13" name="Rectangle 12"/>
          <p:cNvSpPr/>
          <p:nvPr/>
        </p:nvSpPr>
        <p:spPr>
          <a:xfrm>
            <a:off x="5342399" y="2520142"/>
            <a:ext cx="4306202"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14 % du portefeuille locatif classé F ou G : environ 52 lots sortiront du marché locatif à terme si rien n’est fait. Perte d’honoraires de gestion, mais flux de mandats de vente et besoin d’accompagnement à la rénovation</a:t>
            </a:r>
          </a:p>
        </p:txBody>
      </p:sp>
      <p:sp>
        <p:nvSpPr>
          <p:cNvPr id="14" name="Rectangle 13"/>
          <p:cNvSpPr/>
          <p:nvPr/>
        </p:nvSpPr>
        <p:spPr>
          <a:xfrm>
            <a:off x="9648601" y="2520142"/>
            <a:ext cx="183013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Forte · en cours et à 2028</a:t>
            </a:r>
          </a:p>
        </p:txBody>
      </p:sp>
      <p:sp>
        <p:nvSpPr>
          <p:cNvPr id="15" name="Rectangle 14"/>
          <p:cNvSpPr/>
          <p:nvPr/>
        </p:nvSpPr>
        <p:spPr>
          <a:xfrm>
            <a:off x="713232" y="3269188"/>
            <a:ext cx="161482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Légal</a:t>
            </a:r>
          </a:p>
        </p:txBody>
      </p:sp>
      <p:sp>
        <p:nvSpPr>
          <p:cNvPr id="16" name="Rectangle 15"/>
          <p:cNvSpPr/>
          <p:nvPr/>
        </p:nvSpPr>
        <p:spPr>
          <a:xfrm>
            <a:off x="2328057" y="3269188"/>
            <a:ext cx="3014341"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Encadrement des loyers à Bordeaux, expérimentation arrivant à échéance en novembre 2026</a:t>
            </a:r>
          </a:p>
        </p:txBody>
      </p:sp>
      <p:sp>
        <p:nvSpPr>
          <p:cNvPr id="17" name="Rectangle 16"/>
          <p:cNvSpPr/>
          <p:nvPr/>
        </p:nvSpPr>
        <p:spPr>
          <a:xfrm>
            <a:off x="5342399" y="3269188"/>
            <a:ext cx="4306202"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Incertitude sur le rendement des biens gérés et sur les arbitrages des bailleurs à horizon d’un an. À surveiller, non à anticiper par une décision irréversible</a:t>
            </a:r>
          </a:p>
        </p:txBody>
      </p:sp>
      <p:sp>
        <p:nvSpPr>
          <p:cNvPr id="18" name="Rectangle 17"/>
          <p:cNvSpPr/>
          <p:nvPr/>
        </p:nvSpPr>
        <p:spPr>
          <a:xfrm>
            <a:off x="9648601" y="3269188"/>
            <a:ext cx="183013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Moyenne · moins d’un an</a:t>
            </a:r>
          </a:p>
        </p:txBody>
      </p:sp>
      <p:sp>
        <p:nvSpPr>
          <p:cNvPr id="19" name="Rectangle 18"/>
          <p:cNvSpPr/>
          <p:nvPr/>
        </p:nvSpPr>
        <p:spPr>
          <a:xfrm>
            <a:off x="713232" y="3867548"/>
            <a:ext cx="161482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Économique</a:t>
            </a:r>
          </a:p>
        </p:txBody>
      </p:sp>
      <p:sp>
        <p:nvSpPr>
          <p:cNvPr id="20" name="Rectangle 19"/>
          <p:cNvSpPr/>
          <p:nvPr/>
        </p:nvSpPr>
        <p:spPr>
          <a:xfrm>
            <a:off x="2328057" y="3867548"/>
            <a:ext cx="3014341"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Taux des nouveaux crédits à 3,22 % en avril 2026, au-dessus de l’hypothèse de janvier ; volumes en repli chez quatre grands réseaux au premier semestre</a:t>
            </a:r>
          </a:p>
        </p:txBody>
      </p:sp>
      <p:sp>
        <p:nvSpPr>
          <p:cNvPr id="21" name="Rectangle 20"/>
          <p:cNvSpPr/>
          <p:nvPr/>
        </p:nvSpPr>
        <p:spPr>
          <a:xfrm>
            <a:off x="5342399" y="3867548"/>
            <a:ext cx="4306202"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L’hypothèse de reprise sur laquelle le budget 2026 a été construit ne tient pas. Le prévisionnel doit être refait sur l’hypothèse basse</a:t>
            </a:r>
          </a:p>
        </p:txBody>
      </p:sp>
      <p:sp>
        <p:nvSpPr>
          <p:cNvPr id="22" name="Rectangle 21"/>
          <p:cNvSpPr/>
          <p:nvPr/>
        </p:nvSpPr>
        <p:spPr>
          <a:xfrm>
            <a:off x="9648601" y="3867548"/>
            <a:ext cx="183013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Forte · immédiate</a:t>
            </a:r>
          </a:p>
        </p:txBody>
      </p:sp>
      <p:sp>
        <p:nvSpPr>
          <p:cNvPr id="23" name="Rectangle 22"/>
          <p:cNvSpPr/>
          <p:nvPr/>
        </p:nvSpPr>
        <p:spPr>
          <a:xfrm>
            <a:off x="713232" y="4616594"/>
            <a:ext cx="1614825"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Économique</a:t>
            </a:r>
          </a:p>
        </p:txBody>
      </p:sp>
      <p:sp>
        <p:nvSpPr>
          <p:cNvPr id="24" name="Rectangle 23"/>
          <p:cNvSpPr/>
          <p:nvPr/>
        </p:nvSpPr>
        <p:spPr>
          <a:xfrm>
            <a:off x="2328057" y="4616594"/>
            <a:ext cx="3014341"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Prix en léger recul : maisons −0,7 %, appartements −0,5 %</a:t>
            </a:r>
          </a:p>
        </p:txBody>
      </p:sp>
      <p:sp>
        <p:nvSpPr>
          <p:cNvPr id="25" name="Rectangle 24"/>
          <p:cNvSpPr/>
          <p:nvPr/>
        </p:nvSpPr>
        <p:spPr>
          <a:xfrm>
            <a:off x="5342399" y="4616594"/>
            <a:ext cx="4306202"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À taux d’honoraires constant, l’assiette baisse. Effet second par rapport au taux d’honoraires, mais cumulatif</a:t>
            </a:r>
          </a:p>
        </p:txBody>
      </p:sp>
      <p:sp>
        <p:nvSpPr>
          <p:cNvPr id="26" name="Rectangle 25"/>
          <p:cNvSpPr/>
          <p:nvPr/>
        </p:nvSpPr>
        <p:spPr>
          <a:xfrm>
            <a:off x="9648601" y="4616594"/>
            <a:ext cx="1830135"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Faible · en cours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21</a:t>
            </a:r>
          </a:p>
        </p:txBody>
      </p:sp>
      <p:sp>
        <p:nvSpPr>
          <p:cNvPr id="4" name="TextBox 3"/>
          <p:cNvSpPr txBox="1"/>
          <p:nvPr/>
        </p:nvSpPr>
        <p:spPr>
          <a:xfrm>
            <a:off x="713232" y="420624"/>
            <a:ext cx="8662385" cy="822960"/>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Corrigé — le PESTEL de l’agence Sainte-Croix (2)</a:t>
            </a:r>
          </a:p>
        </p:txBody>
      </p:sp>
      <p:sp>
        <p:nvSpPr>
          <p:cNvPr id="5" name="TextBox 4"/>
          <p:cNvSpPr txBox="1"/>
          <p:nvPr/>
        </p:nvSpPr>
        <p:spPr>
          <a:xfrm>
            <a:off x="713232" y="1252728"/>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Quatre lignes suivantes, et la ligne la plus professionnelle du tableau : ce que l’on ne sait pas.</a:t>
            </a:r>
          </a:p>
        </p:txBody>
      </p:sp>
      <p:sp>
        <p:nvSpPr>
          <p:cNvPr id="6" name="Rounded Rectangle 5"/>
          <p:cNvSpPr/>
          <p:nvPr/>
        </p:nvSpPr>
        <p:spPr>
          <a:xfrm>
            <a:off x="10641147" y="402336"/>
            <a:ext cx="837590" cy="246888"/>
          </a:xfrm>
          <a:prstGeom prst="roundRect">
            <a:avLst>
              <a:gd name="adj" fmla="val 50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CORRIGÉ</a:t>
            </a:r>
          </a:p>
        </p:txBody>
      </p:sp>
      <p:sp>
        <p:nvSpPr>
          <p:cNvPr id="7" name="Rectangle 6"/>
          <p:cNvSpPr/>
          <p:nvPr/>
        </p:nvSpPr>
        <p:spPr>
          <a:xfrm>
            <a:off x="713232" y="1805691"/>
            <a:ext cx="161482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Dimension</a:t>
            </a:r>
          </a:p>
        </p:txBody>
      </p:sp>
      <p:sp>
        <p:nvSpPr>
          <p:cNvPr id="8" name="Rectangle 7"/>
          <p:cNvSpPr/>
          <p:nvPr/>
        </p:nvSpPr>
        <p:spPr>
          <a:xfrm>
            <a:off x="2328057" y="1805691"/>
            <a:ext cx="301434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Fait retenu</a:t>
            </a:r>
          </a:p>
        </p:txBody>
      </p:sp>
      <p:sp>
        <p:nvSpPr>
          <p:cNvPr id="9" name="Rectangle 8"/>
          <p:cNvSpPr/>
          <p:nvPr/>
        </p:nvSpPr>
        <p:spPr>
          <a:xfrm>
            <a:off x="5342399" y="1805691"/>
            <a:ext cx="4306202"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Conséquence pour l’agence</a:t>
            </a:r>
          </a:p>
        </p:txBody>
      </p:sp>
      <p:sp>
        <p:nvSpPr>
          <p:cNvPr id="10" name="Rectangle 9"/>
          <p:cNvSpPr/>
          <p:nvPr/>
        </p:nvSpPr>
        <p:spPr>
          <a:xfrm>
            <a:off x="9648601" y="1805691"/>
            <a:ext cx="183013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Ampleur · horizon</a:t>
            </a:r>
          </a:p>
        </p:txBody>
      </p:sp>
      <p:sp>
        <p:nvSpPr>
          <p:cNvPr id="11" name="Rectangle 10"/>
          <p:cNvSpPr/>
          <p:nvPr/>
        </p:nvSpPr>
        <p:spPr>
          <a:xfrm>
            <a:off x="713232" y="2116587"/>
            <a:ext cx="161482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Technologique</a:t>
            </a:r>
          </a:p>
        </p:txBody>
      </p:sp>
      <p:sp>
        <p:nvSpPr>
          <p:cNvPr id="12" name="Rectangle 11"/>
          <p:cNvSpPr/>
          <p:nvPr/>
        </p:nvSpPr>
        <p:spPr>
          <a:xfrm>
            <a:off x="2328057" y="2116587"/>
            <a:ext cx="3014341"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Prix de vente réels en libre accès depuis 2019 (base DVF) ; estimateurs automatiques généralisés sur les portails</a:t>
            </a:r>
          </a:p>
        </p:txBody>
      </p:sp>
      <p:sp>
        <p:nvSpPr>
          <p:cNvPr id="13" name="Rectangle 12"/>
          <p:cNvSpPr/>
          <p:nvPr/>
        </p:nvSpPr>
        <p:spPr>
          <a:xfrm>
            <a:off x="5342399" y="2116587"/>
            <a:ext cx="4306202"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Le vendeur arrive au rendez-vous avec un chiffre. L’estimation cesse d’être une information rare et devient une argumentation à défendre. Effet direct sur la capacité à tenir le taux d’honoraires</a:t>
            </a:r>
          </a:p>
        </p:txBody>
      </p:sp>
      <p:sp>
        <p:nvSpPr>
          <p:cNvPr id="14" name="Rectangle 13"/>
          <p:cNvSpPr/>
          <p:nvPr/>
        </p:nvSpPr>
        <p:spPr>
          <a:xfrm>
            <a:off x="9648601" y="2116587"/>
            <a:ext cx="183013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Forte · en cours</a:t>
            </a:r>
          </a:p>
        </p:txBody>
      </p:sp>
      <p:sp>
        <p:nvSpPr>
          <p:cNvPr id="15" name="Rectangle 14"/>
          <p:cNvSpPr/>
          <p:nvPr/>
        </p:nvSpPr>
        <p:spPr>
          <a:xfrm>
            <a:off x="713232" y="2865633"/>
            <a:ext cx="161482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Socioculturel</a:t>
            </a:r>
          </a:p>
        </p:txBody>
      </p:sp>
      <p:sp>
        <p:nvSpPr>
          <p:cNvPr id="16" name="Rectangle 15"/>
          <p:cNvSpPr/>
          <p:nvPr/>
        </p:nvSpPr>
        <p:spPr>
          <a:xfrm>
            <a:off x="2328057" y="2865633"/>
            <a:ext cx="3014341"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Les avis en ligne sont devenus un préalable au choix d’une agence</a:t>
            </a:r>
          </a:p>
        </p:txBody>
      </p:sp>
      <p:sp>
        <p:nvSpPr>
          <p:cNvPr id="17" name="Rectangle 16"/>
          <p:cNvSpPr/>
          <p:nvPr/>
        </p:nvSpPr>
        <p:spPr>
          <a:xfrm>
            <a:off x="5342399" y="2865633"/>
            <a:ext cx="4306202"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La réputation locale se construit et se détruit en dehors de l’agence. Ressource à traiter comme un actif, avec un responsable identifié</a:t>
            </a:r>
          </a:p>
        </p:txBody>
      </p:sp>
      <p:sp>
        <p:nvSpPr>
          <p:cNvPr id="18" name="Rectangle 17"/>
          <p:cNvSpPr/>
          <p:nvPr/>
        </p:nvSpPr>
        <p:spPr>
          <a:xfrm>
            <a:off x="9648601" y="2865633"/>
            <a:ext cx="183013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Moyenne · en cours</a:t>
            </a:r>
          </a:p>
        </p:txBody>
      </p:sp>
      <p:sp>
        <p:nvSpPr>
          <p:cNvPr id="19" name="Rectangle 18"/>
          <p:cNvSpPr/>
          <p:nvPr/>
        </p:nvSpPr>
        <p:spPr>
          <a:xfrm>
            <a:off x="713232" y="3463993"/>
            <a:ext cx="1614825"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Politique</a:t>
            </a:r>
          </a:p>
        </p:txBody>
      </p:sp>
      <p:sp>
        <p:nvSpPr>
          <p:cNvPr id="20" name="Rectangle 19"/>
          <p:cNvSpPr/>
          <p:nvPr/>
        </p:nvSpPr>
        <p:spPr>
          <a:xfrm>
            <a:off x="2328057" y="3463993"/>
            <a:ext cx="3014341"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Loi du 19 novembre 2024 sur les meublés de tourisme, renforçant les pouvoirs des communes</a:t>
            </a:r>
          </a:p>
        </p:txBody>
      </p:sp>
      <p:sp>
        <p:nvSpPr>
          <p:cNvPr id="21" name="Rectangle 20"/>
          <p:cNvSpPr/>
          <p:nvPr/>
        </p:nvSpPr>
        <p:spPr>
          <a:xfrm>
            <a:off x="5342399" y="3463993"/>
            <a:ext cx="4306202"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Sur une métropole où la location de courte durée est encadrée, une partie des bailleurs arbitre vers la location nue ou la vente. Flux d’affaires à qualifier localement</a:t>
            </a:r>
          </a:p>
        </p:txBody>
      </p:sp>
      <p:sp>
        <p:nvSpPr>
          <p:cNvPr id="22" name="Rectangle 21"/>
          <p:cNvSpPr/>
          <p:nvPr/>
        </p:nvSpPr>
        <p:spPr>
          <a:xfrm>
            <a:off x="9648601" y="3463993"/>
            <a:ext cx="1830135"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Moyenne · un à trois ans</a:t>
            </a:r>
          </a:p>
        </p:txBody>
      </p:sp>
      <p:sp>
        <p:nvSpPr>
          <p:cNvPr id="23" name="Rectangle 22"/>
          <p:cNvSpPr/>
          <p:nvPr/>
        </p:nvSpPr>
        <p:spPr>
          <a:xfrm>
            <a:off x="713232" y="4062354"/>
            <a:ext cx="161482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Écologique / politique</a:t>
            </a:r>
          </a:p>
        </p:txBody>
      </p:sp>
      <p:sp>
        <p:nvSpPr>
          <p:cNvPr id="24" name="Rectangle 23"/>
          <p:cNvSpPr/>
          <p:nvPr/>
        </p:nvSpPr>
        <p:spPr>
          <a:xfrm>
            <a:off x="2328057" y="4062354"/>
            <a:ext cx="3014341"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Réforme du zéro artificialisation nette en suspens à l’Assemblée</a:t>
            </a:r>
          </a:p>
        </p:txBody>
      </p:sp>
      <p:sp>
        <p:nvSpPr>
          <p:cNvPr id="25" name="Rectangle 24"/>
          <p:cNvSpPr/>
          <p:nvPr/>
        </p:nvSpPr>
        <p:spPr>
          <a:xfrm>
            <a:off x="5342399" y="4062354"/>
            <a:ext cx="4306202"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Affecte l’offre neuve à moyen terme, donc indirectement le marché de l’ancien. Aucune décision à prendre aujourd’hui : à conserver en veille</a:t>
            </a:r>
          </a:p>
        </p:txBody>
      </p:sp>
      <p:sp>
        <p:nvSpPr>
          <p:cNvPr id="26" name="Rectangle 25"/>
          <p:cNvSpPr/>
          <p:nvPr/>
        </p:nvSpPr>
        <p:spPr>
          <a:xfrm>
            <a:off x="9648601" y="4062354"/>
            <a:ext cx="183013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Faible à ce stade · au-delà de trois ans</a:t>
            </a:r>
          </a:p>
        </p:txBody>
      </p:sp>
      <p:sp>
        <p:nvSpPr>
          <p:cNvPr id="27" name="Rectangle 26"/>
          <p:cNvSpPr/>
          <p:nvPr/>
        </p:nvSpPr>
        <p:spPr>
          <a:xfrm>
            <a:off x="713232" y="4660714"/>
            <a:ext cx="161482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À aller chercher</a:t>
            </a:r>
          </a:p>
        </p:txBody>
      </p:sp>
      <p:sp>
        <p:nvSpPr>
          <p:cNvPr id="28" name="Rectangle 27"/>
          <p:cNvSpPr/>
          <p:nvPr/>
        </p:nvSpPr>
        <p:spPr>
          <a:xfrm>
            <a:off x="2328057" y="4660714"/>
            <a:ext cx="3014341"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Part réelle des logements classés F et G dans la zone de chalandise ; structure de la concurrence locale ; suite de l’encadrement après novembre 2026</a:t>
            </a:r>
          </a:p>
        </p:txBody>
      </p:sp>
      <p:sp>
        <p:nvSpPr>
          <p:cNvPr id="29" name="Rectangle 28"/>
          <p:cNvSpPr/>
          <p:nvPr/>
        </p:nvSpPr>
        <p:spPr>
          <a:xfrm>
            <a:off x="5342399" y="4660714"/>
            <a:ext cx="4306202"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Ces trois inconnues conditionnent trois décisions importantes. Elles doivent figurer dans la note comme des points à instruire, avec un délai</a:t>
            </a:r>
          </a:p>
        </p:txBody>
      </p:sp>
      <p:sp>
        <p:nvSpPr>
          <p:cNvPr id="30" name="Rectangle 29"/>
          <p:cNvSpPr/>
          <p:nvPr/>
        </p:nvSpPr>
        <p:spPr>
          <a:xfrm>
            <a:off x="9648601" y="4660714"/>
            <a:ext cx="183013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a:t>
            </a:r>
          </a:p>
        </p:txBody>
      </p:sp>
      <p:sp>
        <p:nvSpPr>
          <p:cNvPr id="31" name="Rounded Rectangle 30"/>
          <p:cNvSpPr/>
          <p:nvPr/>
        </p:nvSpPr>
        <p:spPr>
          <a:xfrm>
            <a:off x="713232" y="5574352"/>
            <a:ext cx="10765505" cy="473456"/>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r>
              <a:rPr sz="1150" b="1" i="0" dirty="0">
                <a:solidFill>
                  <a:srgbClr val="5E4C2E"/>
                </a:solidFill>
                <a:latin typeface="Calibri"/>
              </a:rPr>
              <a:t>La </a:t>
            </a:r>
            <a:r>
              <a:rPr sz="1150" b="1" i="0" dirty="0" err="1">
                <a:solidFill>
                  <a:srgbClr val="5E4C2E"/>
                </a:solidFill>
                <a:latin typeface="Calibri"/>
              </a:rPr>
              <a:t>ligne</a:t>
            </a:r>
            <a:r>
              <a:rPr sz="1150" b="1" i="0" dirty="0">
                <a:solidFill>
                  <a:srgbClr val="5E4C2E"/>
                </a:solidFill>
                <a:latin typeface="Calibri"/>
              </a:rPr>
              <a:t> </a:t>
            </a:r>
            <a:r>
              <a:rPr sz="1150" b="1" i="0" dirty="0" err="1">
                <a:solidFill>
                  <a:srgbClr val="5E4C2E"/>
                </a:solidFill>
                <a:latin typeface="Calibri"/>
              </a:rPr>
              <a:t>technologique</a:t>
            </a:r>
            <a:r>
              <a:rPr sz="1150" b="1" i="0" dirty="0">
                <a:solidFill>
                  <a:srgbClr val="5E4C2E"/>
                </a:solidFill>
                <a:latin typeface="Calibri"/>
              </a:rPr>
              <a:t> </a:t>
            </a:r>
            <a:r>
              <a:rPr sz="1150" b="1" i="0" dirty="0" err="1">
                <a:solidFill>
                  <a:srgbClr val="5E4C2E"/>
                </a:solidFill>
                <a:latin typeface="Calibri"/>
              </a:rPr>
              <a:t>explique</a:t>
            </a:r>
            <a:r>
              <a:rPr sz="1150" b="1" i="0" dirty="0">
                <a:solidFill>
                  <a:srgbClr val="5E4C2E"/>
                </a:solidFill>
                <a:latin typeface="Calibri"/>
              </a:rPr>
              <a:t> </a:t>
            </a:r>
            <a:r>
              <a:rPr lang="fr-FR" sz="1200" dirty="0">
                <a:solidFill>
                  <a:schemeClr val="tx1"/>
                </a:solidFill>
              </a:rPr>
              <a:t>constitue une hypothèse plausible de la baisse</a:t>
            </a:r>
            <a:r>
              <a:rPr sz="1150" b="1" i="0" dirty="0">
                <a:solidFill>
                  <a:schemeClr val="tx1"/>
                </a:solidFill>
                <a:latin typeface="Calibri"/>
              </a:rPr>
              <a:t> </a:t>
            </a:r>
            <a:r>
              <a:rPr sz="1150" b="1" i="0" dirty="0">
                <a:solidFill>
                  <a:srgbClr val="5E4C2E"/>
                </a:solidFill>
                <a:latin typeface="Calibri"/>
              </a:rPr>
              <a:t>du </a:t>
            </a:r>
            <a:r>
              <a:rPr sz="1150" b="1" i="0" dirty="0" err="1">
                <a:solidFill>
                  <a:srgbClr val="5E4C2E"/>
                </a:solidFill>
                <a:latin typeface="Calibri"/>
              </a:rPr>
              <a:t>taux</a:t>
            </a:r>
            <a:r>
              <a:rPr sz="1150" b="1" i="0" dirty="0">
                <a:solidFill>
                  <a:srgbClr val="5E4C2E"/>
                </a:solidFill>
                <a:latin typeface="Calibri"/>
              </a:rPr>
              <a:t> </a:t>
            </a:r>
            <a:r>
              <a:rPr sz="1150" b="1" i="0" dirty="0" err="1">
                <a:solidFill>
                  <a:srgbClr val="5E4C2E"/>
                </a:solidFill>
                <a:latin typeface="Calibri"/>
              </a:rPr>
              <a:t>d’honoraires</a:t>
            </a:r>
            <a:r>
              <a:rPr sz="1150" b="1" i="0" dirty="0">
                <a:solidFill>
                  <a:srgbClr val="5E4C2E"/>
                </a:solidFill>
                <a:latin typeface="Calibri"/>
              </a:rPr>
              <a:t>. Elle ne </a:t>
            </a:r>
            <a:r>
              <a:rPr sz="1150" b="1" i="0" dirty="0" err="1">
                <a:solidFill>
                  <a:srgbClr val="5E4C2E"/>
                </a:solidFill>
                <a:latin typeface="Calibri"/>
              </a:rPr>
              <a:t>l’explique</a:t>
            </a:r>
            <a:r>
              <a:rPr sz="1150" b="1" i="0" dirty="0">
                <a:solidFill>
                  <a:srgbClr val="5E4C2E"/>
                </a:solidFill>
                <a:latin typeface="Calibri"/>
              </a:rPr>
              <a:t> pas </a:t>
            </a:r>
            <a:r>
              <a:rPr sz="1150" b="1" i="0" dirty="0" err="1">
                <a:solidFill>
                  <a:srgbClr val="5E4C2E"/>
                </a:solidFill>
                <a:latin typeface="Calibri"/>
              </a:rPr>
              <a:t>entièrement</a:t>
            </a:r>
            <a:r>
              <a:rPr sz="1150" b="1" i="0" dirty="0">
                <a:solidFill>
                  <a:srgbClr val="5E4C2E"/>
                </a:solidFill>
                <a:latin typeface="Calibri"/>
              </a:rPr>
              <a:t> : </a:t>
            </a:r>
            <a:r>
              <a:rPr sz="1150" b="1" i="0" dirty="0" err="1">
                <a:solidFill>
                  <a:srgbClr val="5E4C2E"/>
                </a:solidFill>
                <a:latin typeface="Calibri"/>
              </a:rPr>
              <a:t>c’est</a:t>
            </a:r>
            <a:r>
              <a:rPr sz="1150" b="1" i="0" dirty="0">
                <a:solidFill>
                  <a:srgbClr val="5E4C2E"/>
                </a:solidFill>
                <a:latin typeface="Calibri"/>
              </a:rPr>
              <a:t> le </a:t>
            </a:r>
            <a:r>
              <a:rPr sz="1150" b="1" i="0" dirty="0" err="1">
                <a:solidFill>
                  <a:srgbClr val="5E4C2E"/>
                </a:solidFill>
                <a:latin typeface="Calibri"/>
              </a:rPr>
              <a:t>sujet</a:t>
            </a:r>
            <a:r>
              <a:rPr sz="1150" b="1" i="0" dirty="0">
                <a:solidFill>
                  <a:srgbClr val="5E4C2E"/>
                </a:solidFill>
                <a:latin typeface="Calibri"/>
              </a:rPr>
              <a:t> du temps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22</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3 · LE SYMPTÔME, SUITE</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Le volume remonte, la marge baisse</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Deuxième dossier remis à la dirigeante : ce qui se passe à l’intérieur du métier.</a:t>
            </a:r>
          </a:p>
        </p:txBody>
      </p:sp>
      <p:sp>
        <p:nvSpPr>
          <p:cNvPr id="7" name="Rounded Rectangle 6"/>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8" name="Rounded Rectangle 7"/>
          <p:cNvSpPr/>
          <p:nvPr/>
        </p:nvSpPr>
        <p:spPr>
          <a:xfrm>
            <a:off x="713232" y="1813284"/>
            <a:ext cx="5245592" cy="3147062"/>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Ce que la dirigeante découvre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En 2025, 28 % des vendeurs passés par un intermédiaire ont choisi un mandataire, contre 11 % en 2017</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Les réseaux de mandataires ont réalisé 179 000 transactions en 2025, en hausse de 22 %, quand le marché progressait de 11 %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Ils comptaient 47 000 conseillers, en hausse de 7 % après deux années de baisse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1 232 agences ont fermé en France en 2024, soit 225 % de plus qu’en 2023</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Deux de ses mandats exclusifs perdus au premier semestre l’ont été au profit d’un mandataire proposant 3,9 % d’honoraires</a:t>
            </a:r>
          </a:p>
        </p:txBody>
      </p:sp>
      <p:sp>
        <p:nvSpPr>
          <p:cNvPr id="9" name="Rounded Rectangle 8"/>
          <p:cNvSpPr/>
          <p:nvPr/>
        </p:nvSpPr>
        <p:spPr>
          <a:xfrm>
            <a:off x="6233144" y="1813284"/>
            <a:ext cx="5245592" cy="3147062"/>
          </a:xfrm>
          <a:prstGeom prst="roundRect">
            <a:avLst>
              <a:gd name="adj" fmla="val 6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FFFFFF"/>
                </a:solidFill>
                <a:latin typeface="Cambria"/>
              </a:rPr>
              <a:t>Ce qu’elle constate chez elle</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Taux d’honoraires moyen passé de 5,9 % à 5,1 % en trois ans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Les vendeurs arrivent avec une estimation en ligne et une fourchette issue des prix réels publiés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Le nombre de mandats exclusifs signés a reculé d’un tiers depuis 2023</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Trois de ses négociateurs ont été approchés par des réseaux de mandataires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Le coût de diffusion sur les portails a augmenté et représente désormais un poste fixe significatif</a:t>
            </a:r>
          </a:p>
        </p:txBody>
      </p:sp>
      <p:sp>
        <p:nvSpPr>
          <p:cNvPr id="10" name="Rounded Rectangle 9"/>
          <p:cNvSpPr/>
          <p:nvPr/>
        </p:nvSpPr>
        <p:spPr>
          <a:xfrm>
            <a:off x="713232" y="5124939"/>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Pourquoi une agence perd-elle de la marge sur un marché qui, en volume, ne s’effondre pas ?</a:t>
            </a:r>
          </a:p>
        </p:txBody>
      </p:sp>
      <p:sp>
        <p:nvSpPr>
          <p:cNvPr id="11" name="TextBox 10"/>
          <p:cNvSpPr txBox="1"/>
          <p:nvPr/>
        </p:nvSpPr>
        <p:spPr>
          <a:xfrm>
            <a:off x="713232" y="5691867"/>
            <a:ext cx="10765505" cy="237744"/>
          </a:xfrm>
          <a:prstGeom prst="rect">
            <a:avLst/>
          </a:prstGeom>
          <a:noFill/>
        </p:spPr>
        <p:txBody>
          <a:bodyPr wrap="square" lIns="0" tIns="0" rIns="0" bIns="0" anchor="t">
            <a:spAutoFit/>
          </a:bodyPr>
          <a:lstStyle/>
          <a:p>
            <a:pPr algn="l">
              <a:lnSpc>
                <a:spcPct val="106000"/>
              </a:lnSpc>
              <a:spcBef>
                <a:spcPts val="0"/>
              </a:spcBef>
              <a:spcAft>
                <a:spcPts val="0"/>
              </a:spcAft>
            </a:pPr>
            <a:r>
              <a:rPr sz="900" b="0" i="1">
                <a:solidFill>
                  <a:srgbClr val="777D84"/>
                </a:solidFill>
                <a:latin typeface="Calibri"/>
              </a:rPr>
              <a:t>Baromètre 2025 des réseaux de mandataires, La Maison des Mandataires, cité par Immo Matin, 6 mai 2026 ; Imop, 13 mars 2025. Les cinq derniers points relèvent du cas.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25</a:t>
            </a:r>
          </a:p>
        </p:txBody>
      </p:sp>
      <p:sp>
        <p:nvSpPr>
          <p:cNvPr id="4" name="TextBox 3"/>
          <p:cNvSpPr txBox="1"/>
          <p:nvPr/>
        </p:nvSpPr>
        <p:spPr>
          <a:xfrm>
            <a:off x="713232" y="420624"/>
            <a:ext cx="8662385" cy="822960"/>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Corrigé — les cinq forces appliquées à l’intermédiation en transaction (1)</a:t>
            </a:r>
          </a:p>
        </p:txBody>
      </p:sp>
      <p:sp>
        <p:nvSpPr>
          <p:cNvPr id="5" name="TextBox 4"/>
          <p:cNvSpPr txBox="1"/>
          <p:nvPr/>
        </p:nvSpPr>
        <p:spPr>
          <a:xfrm>
            <a:off x="713232" y="1252728"/>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Trois premières forces. L’intensité est un jugement argumenté, pas une mesure.</a:t>
            </a:r>
          </a:p>
        </p:txBody>
      </p:sp>
      <p:sp>
        <p:nvSpPr>
          <p:cNvPr id="6" name="Rounded Rectangle 5"/>
          <p:cNvSpPr/>
          <p:nvPr/>
        </p:nvSpPr>
        <p:spPr>
          <a:xfrm>
            <a:off x="10641147" y="402336"/>
            <a:ext cx="837590" cy="246888"/>
          </a:xfrm>
          <a:prstGeom prst="roundRect">
            <a:avLst>
              <a:gd name="adj" fmla="val 50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CORRIGÉ</a:t>
            </a:r>
          </a:p>
        </p:txBody>
      </p:sp>
      <p:sp>
        <p:nvSpPr>
          <p:cNvPr id="7" name="Rectangle 6"/>
          <p:cNvSpPr/>
          <p:nvPr/>
        </p:nvSpPr>
        <p:spPr>
          <a:xfrm>
            <a:off x="713232" y="2304282"/>
            <a:ext cx="183013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Force</a:t>
            </a:r>
          </a:p>
        </p:txBody>
      </p:sp>
      <p:sp>
        <p:nvSpPr>
          <p:cNvPr id="8" name="Rectangle 7"/>
          <p:cNvSpPr/>
          <p:nvPr/>
        </p:nvSpPr>
        <p:spPr>
          <a:xfrm>
            <a:off x="2543367" y="2304282"/>
            <a:ext cx="118420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Intensité</a:t>
            </a:r>
          </a:p>
        </p:txBody>
      </p:sp>
      <p:sp>
        <p:nvSpPr>
          <p:cNvPr id="9" name="Rectangle 8"/>
          <p:cNvSpPr/>
          <p:nvPr/>
        </p:nvSpPr>
        <p:spPr>
          <a:xfrm>
            <a:off x="3727573" y="2304282"/>
            <a:ext cx="4521512"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Facteurs déterminants observés</a:t>
            </a:r>
          </a:p>
        </p:txBody>
      </p:sp>
      <p:sp>
        <p:nvSpPr>
          <p:cNvPr id="10" name="Rectangle 9"/>
          <p:cNvSpPr/>
          <p:nvPr/>
        </p:nvSpPr>
        <p:spPr>
          <a:xfrm>
            <a:off x="8249085" y="2304282"/>
            <a:ext cx="322965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Conséquence</a:t>
            </a:r>
          </a:p>
        </p:txBody>
      </p:sp>
      <p:sp>
        <p:nvSpPr>
          <p:cNvPr id="11" name="Rectangle 10"/>
          <p:cNvSpPr/>
          <p:nvPr/>
        </p:nvSpPr>
        <p:spPr>
          <a:xfrm>
            <a:off x="713232" y="2615178"/>
            <a:ext cx="183013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Rivalité entre concurrents installés</a:t>
            </a:r>
          </a:p>
        </p:txBody>
      </p:sp>
      <p:sp>
        <p:nvSpPr>
          <p:cNvPr id="12" name="Rectangle 11"/>
          <p:cNvSpPr/>
          <p:nvPr/>
        </p:nvSpPr>
        <p:spPr>
          <a:xfrm>
            <a:off x="2543367" y="2615178"/>
            <a:ext cx="118420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Très forte</a:t>
            </a:r>
          </a:p>
        </p:txBody>
      </p:sp>
      <p:sp>
        <p:nvSpPr>
          <p:cNvPr id="13" name="Rectangle 12"/>
          <p:cNvSpPr/>
          <p:nvPr/>
        </p:nvSpPr>
        <p:spPr>
          <a:xfrm>
            <a:off x="3727573" y="2615178"/>
            <a:ext cx="4521512"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Environ 30 000 agences en France ; service peu différencié aux yeux du vendeur ; charges fixes élevées qui poussent à accepter des mandats à tout prix ; 1 232 fermetures en 2024, signe d’une capacité excédentaire en cours d’ajustement</a:t>
            </a:r>
          </a:p>
        </p:txBody>
      </p:sp>
      <p:sp>
        <p:nvSpPr>
          <p:cNvPr id="14" name="Rectangle 13"/>
          <p:cNvSpPr/>
          <p:nvPr/>
        </p:nvSpPr>
        <p:spPr>
          <a:xfrm>
            <a:off x="8249085" y="2615178"/>
            <a:ext cx="3229651"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Pression continue sur le taux d’honoraires ; la différenciation par la preuve devient la seule échappatoire au prix</a:t>
            </a:r>
          </a:p>
        </p:txBody>
      </p:sp>
      <p:sp>
        <p:nvSpPr>
          <p:cNvPr id="15" name="Rectangle 14"/>
          <p:cNvSpPr/>
          <p:nvPr/>
        </p:nvSpPr>
        <p:spPr>
          <a:xfrm>
            <a:off x="713232" y="3364224"/>
            <a:ext cx="1830135" cy="74904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Menace d’entrants</a:t>
            </a:r>
          </a:p>
        </p:txBody>
      </p:sp>
      <p:sp>
        <p:nvSpPr>
          <p:cNvPr id="16" name="Rectangle 15"/>
          <p:cNvSpPr/>
          <p:nvPr/>
        </p:nvSpPr>
        <p:spPr>
          <a:xfrm>
            <a:off x="2543367" y="3364224"/>
            <a:ext cx="1184205" cy="74904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Forte</a:t>
            </a:r>
          </a:p>
        </p:txBody>
      </p:sp>
      <p:sp>
        <p:nvSpPr>
          <p:cNvPr id="17" name="Rectangle 16"/>
          <p:cNvSpPr/>
          <p:nvPr/>
        </p:nvSpPr>
        <p:spPr>
          <a:xfrm>
            <a:off x="3727573" y="3364224"/>
            <a:ext cx="4521512" cy="74904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Le modèle mandataire abaisse massivement les barrières : pas de local, pas de charges fixes de point de vente, adossement à un réseau qui fournit la marque, les outils et l’habilitation ; 47 000 conseillers en 2025, en hausse de 7 %</a:t>
            </a:r>
          </a:p>
        </p:txBody>
      </p:sp>
      <p:sp>
        <p:nvSpPr>
          <p:cNvPr id="18" name="Rectangle 17"/>
          <p:cNvSpPr/>
          <p:nvPr/>
        </p:nvSpPr>
        <p:spPr>
          <a:xfrm>
            <a:off x="8249085" y="3364224"/>
            <a:ext cx="3229651" cy="74904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Un concurrent nouveau peut s’installer sur la zone en quelques semaines, avec une structure de coûts qui lui permet des honoraires plus bas</a:t>
            </a:r>
          </a:p>
        </p:txBody>
      </p:sp>
      <p:sp>
        <p:nvSpPr>
          <p:cNvPr id="19" name="Rectangle 18"/>
          <p:cNvSpPr/>
          <p:nvPr/>
        </p:nvSpPr>
        <p:spPr>
          <a:xfrm>
            <a:off x="713232" y="4113270"/>
            <a:ext cx="183013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Menace de substituts</a:t>
            </a:r>
          </a:p>
        </p:txBody>
      </p:sp>
      <p:sp>
        <p:nvSpPr>
          <p:cNvPr id="20" name="Rectangle 19"/>
          <p:cNvSpPr/>
          <p:nvPr/>
        </p:nvSpPr>
        <p:spPr>
          <a:xfrm>
            <a:off x="2543367" y="4113270"/>
            <a:ext cx="118420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Moyenne à forte</a:t>
            </a:r>
          </a:p>
        </p:txBody>
      </p:sp>
      <p:sp>
        <p:nvSpPr>
          <p:cNvPr id="21" name="Rectangle 20"/>
          <p:cNvSpPr/>
          <p:nvPr/>
        </p:nvSpPr>
        <p:spPr>
          <a:xfrm>
            <a:off x="3727573" y="4113270"/>
            <a:ext cx="4521512"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Vente de particulier à particulier, facilitée par la publication des prix réels depuis 2019, les estimateurs en ligne et les plateformes d’annonces ouvertes aux particuliers ; offres à honoraires forfaitaires</a:t>
            </a:r>
          </a:p>
        </p:txBody>
      </p:sp>
      <p:sp>
        <p:nvSpPr>
          <p:cNvPr id="22" name="Rectangle 21"/>
          <p:cNvSpPr/>
          <p:nvPr/>
        </p:nvSpPr>
        <p:spPr>
          <a:xfrm>
            <a:off x="8249085" y="4113270"/>
            <a:ext cx="3229651"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Plafonnement du prix acceptable : au-delà d’un certain taux, le vendeur envisage de faire sans. Le service doit démontrer sa valeur, non la présupposer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26</a:t>
            </a:r>
          </a:p>
        </p:txBody>
      </p:sp>
      <p:sp>
        <p:nvSpPr>
          <p:cNvPr id="4" name="TextBox 3"/>
          <p:cNvSpPr txBox="1"/>
          <p:nvPr/>
        </p:nvSpPr>
        <p:spPr>
          <a:xfrm>
            <a:off x="713232" y="420624"/>
            <a:ext cx="8662385" cy="822960"/>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Corrigé — les cinq forces appliquées à l’intermédiation en transaction (2)</a:t>
            </a:r>
          </a:p>
        </p:txBody>
      </p:sp>
      <p:sp>
        <p:nvSpPr>
          <p:cNvPr id="5" name="TextBox 4"/>
          <p:cNvSpPr txBox="1"/>
          <p:nvPr/>
        </p:nvSpPr>
        <p:spPr>
          <a:xfrm>
            <a:off x="713232" y="1252728"/>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Deux dernières forces, et la conclusion d’ensemble.</a:t>
            </a:r>
          </a:p>
        </p:txBody>
      </p:sp>
      <p:sp>
        <p:nvSpPr>
          <p:cNvPr id="6" name="Rounded Rectangle 5"/>
          <p:cNvSpPr/>
          <p:nvPr/>
        </p:nvSpPr>
        <p:spPr>
          <a:xfrm>
            <a:off x="10641147" y="402336"/>
            <a:ext cx="837590" cy="246888"/>
          </a:xfrm>
          <a:prstGeom prst="roundRect">
            <a:avLst>
              <a:gd name="adj" fmla="val 50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CORRIGÉ</a:t>
            </a:r>
          </a:p>
        </p:txBody>
      </p:sp>
      <p:sp>
        <p:nvSpPr>
          <p:cNvPr id="7" name="Rectangle 6"/>
          <p:cNvSpPr/>
          <p:nvPr/>
        </p:nvSpPr>
        <p:spPr>
          <a:xfrm>
            <a:off x="713232" y="2207844"/>
            <a:ext cx="183013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Force</a:t>
            </a:r>
          </a:p>
        </p:txBody>
      </p:sp>
      <p:sp>
        <p:nvSpPr>
          <p:cNvPr id="8" name="Rectangle 7"/>
          <p:cNvSpPr/>
          <p:nvPr/>
        </p:nvSpPr>
        <p:spPr>
          <a:xfrm>
            <a:off x="2543367" y="2207844"/>
            <a:ext cx="139951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Intensité</a:t>
            </a:r>
          </a:p>
        </p:txBody>
      </p:sp>
      <p:sp>
        <p:nvSpPr>
          <p:cNvPr id="9" name="Rectangle 8"/>
          <p:cNvSpPr/>
          <p:nvPr/>
        </p:nvSpPr>
        <p:spPr>
          <a:xfrm>
            <a:off x="3942883" y="2207844"/>
            <a:ext cx="4306202"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Facteurs déterminants observés</a:t>
            </a:r>
          </a:p>
        </p:txBody>
      </p:sp>
      <p:sp>
        <p:nvSpPr>
          <p:cNvPr id="10" name="Rectangle 9"/>
          <p:cNvSpPr/>
          <p:nvPr/>
        </p:nvSpPr>
        <p:spPr>
          <a:xfrm>
            <a:off x="8249085" y="2207844"/>
            <a:ext cx="322965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Conséquence</a:t>
            </a:r>
          </a:p>
        </p:txBody>
      </p:sp>
      <p:sp>
        <p:nvSpPr>
          <p:cNvPr id="11" name="Rectangle 10"/>
          <p:cNvSpPr/>
          <p:nvPr/>
        </p:nvSpPr>
        <p:spPr>
          <a:xfrm>
            <a:off x="713232" y="2518740"/>
            <a:ext cx="1830135" cy="899731"/>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Pouvoir de négociation des clients</a:t>
            </a:r>
          </a:p>
        </p:txBody>
      </p:sp>
      <p:sp>
        <p:nvSpPr>
          <p:cNvPr id="12" name="Rectangle 11"/>
          <p:cNvSpPr/>
          <p:nvPr/>
        </p:nvSpPr>
        <p:spPr>
          <a:xfrm>
            <a:off x="2543367" y="2518740"/>
            <a:ext cx="1399515" cy="899731"/>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Forte et croissante</a:t>
            </a:r>
          </a:p>
        </p:txBody>
      </p:sp>
      <p:sp>
        <p:nvSpPr>
          <p:cNvPr id="13" name="Rectangle 12"/>
          <p:cNvSpPr/>
          <p:nvPr/>
        </p:nvSpPr>
        <p:spPr>
          <a:xfrm>
            <a:off x="3942883" y="2518740"/>
            <a:ext cx="4306202" cy="899731"/>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Le vendeur est atomisé mais bien informé : prix réels publiés depuis 2019, estimateurs gratuits, comparateurs d’honoraires, avis en ligne. Coût de changement quasi nul avant signature d’un mandat exclusif. Une seule transaction en jeu, donc forte sensibilité au montant</a:t>
            </a:r>
          </a:p>
        </p:txBody>
      </p:sp>
      <p:sp>
        <p:nvSpPr>
          <p:cNvPr id="14" name="Rectangle 13"/>
          <p:cNvSpPr/>
          <p:nvPr/>
        </p:nvSpPr>
        <p:spPr>
          <a:xfrm>
            <a:off x="8249085" y="2518740"/>
            <a:ext cx="3229651" cy="899731"/>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L’asymétrie d’information qui fondait une partie de la valeur de l’intermédiaire se réduit. Le mandat exclusif devient l’enjeu central, puisqu’il est le seul moment où le coût de changement remonte</a:t>
            </a:r>
          </a:p>
        </p:txBody>
      </p:sp>
      <p:sp>
        <p:nvSpPr>
          <p:cNvPr id="15" name="Rectangle 14"/>
          <p:cNvSpPr/>
          <p:nvPr/>
        </p:nvSpPr>
        <p:spPr>
          <a:xfrm>
            <a:off x="713232" y="3418471"/>
            <a:ext cx="1830135" cy="899731"/>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Pouvoir de négociation des fournisseurs</a:t>
            </a:r>
          </a:p>
        </p:txBody>
      </p:sp>
      <p:sp>
        <p:nvSpPr>
          <p:cNvPr id="16" name="Rectangle 15"/>
          <p:cNvSpPr/>
          <p:nvPr/>
        </p:nvSpPr>
        <p:spPr>
          <a:xfrm>
            <a:off x="2543367" y="3418471"/>
            <a:ext cx="1399515" cy="899731"/>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Forte sur les portails</a:t>
            </a:r>
          </a:p>
        </p:txBody>
      </p:sp>
      <p:sp>
        <p:nvSpPr>
          <p:cNvPr id="17" name="Rectangle 16"/>
          <p:cNvSpPr/>
          <p:nvPr/>
        </p:nvSpPr>
        <p:spPr>
          <a:xfrm>
            <a:off x="3942883" y="3418471"/>
            <a:ext cx="4306202" cy="899731"/>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Les portails d’annonces sont peu nombreux, indispensables à la visibilité, et détiennent la relation avec l’acquéreur. Leur coût de diffusion est devenu un poste fixe significatif. Les autres fournisseurs — diagnostiqueurs, prestataires photo, logiciels — sont plus substituables</a:t>
            </a:r>
          </a:p>
        </p:txBody>
      </p:sp>
      <p:sp>
        <p:nvSpPr>
          <p:cNvPr id="18" name="Rectangle 17"/>
          <p:cNvSpPr/>
          <p:nvPr/>
        </p:nvSpPr>
        <p:spPr>
          <a:xfrm>
            <a:off x="8249085" y="3418471"/>
            <a:ext cx="3229651" cy="899731"/>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Une part de la marge est captée en amont. Le portail dispose en outre d’une capacité d’intégration vers l’aval qui en fait un entrant potentiel</a:t>
            </a:r>
          </a:p>
        </p:txBody>
      </p:sp>
      <p:sp>
        <p:nvSpPr>
          <p:cNvPr id="19" name="Rectangle 18"/>
          <p:cNvSpPr/>
          <p:nvPr/>
        </p:nvSpPr>
        <p:spPr>
          <a:xfrm>
            <a:off x="713232" y="4318203"/>
            <a:ext cx="183013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Lecture d’ensemble</a:t>
            </a:r>
          </a:p>
        </p:txBody>
      </p:sp>
      <p:sp>
        <p:nvSpPr>
          <p:cNvPr id="20" name="Rectangle 19"/>
          <p:cNvSpPr/>
          <p:nvPr/>
        </p:nvSpPr>
        <p:spPr>
          <a:xfrm>
            <a:off x="2543367" y="4318203"/>
            <a:ext cx="1399515"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Rentabilité structurelle en baisse</a:t>
            </a:r>
          </a:p>
        </p:txBody>
      </p:sp>
      <p:sp>
        <p:nvSpPr>
          <p:cNvPr id="21" name="Rectangle 20"/>
          <p:cNvSpPr/>
          <p:nvPr/>
        </p:nvSpPr>
        <p:spPr>
          <a:xfrm>
            <a:off x="3942883" y="4318203"/>
            <a:ext cx="4306202"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Quatre forces sur cinq sont fortes et trois se sont renforcées récemment. Aucune ne relève d’une défaillance de l’agence</a:t>
            </a:r>
          </a:p>
        </p:txBody>
      </p:sp>
      <p:sp>
        <p:nvSpPr>
          <p:cNvPr id="22" name="Rectangle 21"/>
          <p:cNvSpPr/>
          <p:nvPr/>
        </p:nvSpPr>
        <p:spPr>
          <a:xfrm>
            <a:off x="8249085" y="4318203"/>
            <a:ext cx="3229651" cy="74904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La question stratégique cesse d’être « comment mieux travailler » pour devenir « sur quel segment, avec quelle structure de coûts et quelle preuve de valeur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31</a:t>
            </a:r>
          </a:p>
        </p:txBody>
      </p:sp>
      <p:sp>
        <p:nvSpPr>
          <p:cNvPr id="4" name="TextBox 3"/>
          <p:cNvSpPr txBox="1"/>
          <p:nvPr/>
        </p:nvSpPr>
        <p:spPr>
          <a:xfrm>
            <a:off x="1033271" y="1417320"/>
            <a:ext cx="3108960" cy="457200"/>
          </a:xfrm>
          <a:prstGeom prst="rect">
            <a:avLst/>
          </a:prstGeom>
          <a:noFill/>
        </p:spPr>
        <p:txBody>
          <a:bodyPr wrap="square" lIns="0" tIns="0" rIns="0" bIns="0" anchor="t">
            <a:spAutoFit/>
          </a:bodyPr>
          <a:lstStyle/>
          <a:p>
            <a:pPr algn="l">
              <a:lnSpc>
                <a:spcPct val="106000"/>
              </a:lnSpc>
              <a:spcBef>
                <a:spcPts val="0"/>
              </a:spcBef>
              <a:spcAft>
                <a:spcPts val="0"/>
              </a:spcAft>
            </a:pPr>
            <a:r>
              <a:rPr sz="1100" b="1" i="0" cap="all" spc="90">
                <a:solidFill>
                  <a:srgbClr val="D9C7A8"/>
                </a:solidFill>
                <a:latin typeface="Calibri"/>
              </a:rPr>
              <a:t>PARTIE 2</a:t>
            </a:r>
          </a:p>
        </p:txBody>
      </p:sp>
      <p:sp>
        <p:nvSpPr>
          <p:cNvPr id="5" name="TextBox 4"/>
          <p:cNvSpPr txBox="1"/>
          <p:nvPr/>
        </p:nvSpPr>
        <p:spPr>
          <a:xfrm>
            <a:off x="1033271" y="1847088"/>
            <a:ext cx="6675120" cy="1645920"/>
          </a:xfrm>
          <a:prstGeom prst="rect">
            <a:avLst/>
          </a:prstGeom>
          <a:noFill/>
        </p:spPr>
        <p:txBody>
          <a:bodyPr wrap="square" lIns="0" tIns="0" rIns="0" bIns="0" anchor="t">
            <a:spAutoFit/>
          </a:bodyPr>
          <a:lstStyle/>
          <a:p>
            <a:pPr algn="l">
              <a:lnSpc>
                <a:spcPct val="107000"/>
              </a:lnSpc>
              <a:spcBef>
                <a:spcPts val="0"/>
              </a:spcBef>
              <a:spcAft>
                <a:spcPts val="0"/>
              </a:spcAft>
            </a:pPr>
            <a:r>
              <a:rPr sz="3200" b="1" i="0">
                <a:solidFill>
                  <a:srgbClr val="FFFFFF"/>
                </a:solidFill>
                <a:latin typeface="Cambria"/>
              </a:rPr>
              <a:t>Ce que le diagnostic externe ne pouvait pas expliquer</a:t>
            </a:r>
          </a:p>
        </p:txBody>
      </p:sp>
      <p:sp>
        <p:nvSpPr>
          <p:cNvPr id="6" name="Rectangle 5"/>
          <p:cNvSpPr/>
          <p:nvPr/>
        </p:nvSpPr>
        <p:spPr>
          <a:xfrm>
            <a:off x="1033271" y="3675887"/>
            <a:ext cx="1097280" cy="254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33271" y="3950208"/>
            <a:ext cx="6400800" cy="1463040"/>
          </a:xfrm>
          <a:prstGeom prst="rect">
            <a:avLst/>
          </a:prstGeom>
          <a:noFill/>
        </p:spPr>
        <p:txBody>
          <a:bodyPr wrap="square" lIns="0" tIns="0" rIns="0" bIns="0" anchor="t">
            <a:spAutoFit/>
          </a:bodyPr>
          <a:lstStyle/>
          <a:p>
            <a:pPr algn="l">
              <a:lnSpc>
                <a:spcPct val="120000"/>
              </a:lnSpc>
              <a:spcBef>
                <a:spcPts val="0"/>
              </a:spcBef>
              <a:spcAft>
                <a:spcPts val="0"/>
              </a:spcAft>
            </a:pPr>
            <a:r>
              <a:rPr sz="1350" b="0" i="1">
                <a:solidFill>
                  <a:srgbClr val="C7D1DB"/>
                </a:solidFill>
                <a:latin typeface="Calibri"/>
              </a:rPr>
              <a:t>Deux agences soumises au même environnement obtiennent des résultats opposés. La différence ne se lit pas dehors : elle se lit dans ce que chacune possède et sait faire.</a:t>
            </a:r>
          </a:p>
        </p:txBody>
      </p:sp>
      <p:sp>
        <p:nvSpPr>
          <p:cNvPr id="8" name="TextBox 7"/>
          <p:cNvSpPr txBox="1"/>
          <p:nvPr/>
        </p:nvSpPr>
        <p:spPr>
          <a:xfrm>
            <a:off x="7818120" y="1874519"/>
            <a:ext cx="3566160" cy="4023360"/>
          </a:xfrm>
          <a:prstGeom prst="rect">
            <a:avLst/>
          </a:prstGeom>
          <a:noFill/>
        </p:spPr>
        <p:txBody>
          <a:bodyPr wrap="square" lIns="0" tIns="0" rIns="0" bIns="0" anchor="t">
            <a:spAutoFit/>
          </a:bodyPr>
          <a:lstStyle/>
          <a:p>
            <a:pPr algn="l">
              <a:lnSpc>
                <a:spcPct val="106000"/>
              </a:lnSpc>
              <a:spcBef>
                <a:spcPts val="0"/>
              </a:spcBef>
              <a:spcAft>
                <a:spcPts val="1000"/>
              </a:spcAft>
            </a:pPr>
            <a:r>
              <a:rPr sz="900" b="1" i="0" cap="all" spc="90">
                <a:solidFill>
                  <a:srgbClr val="D9C7A8"/>
                </a:solidFill>
                <a:latin typeface="Calibri"/>
              </a:rPr>
              <a:t>AU PROGRAMME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Temps 4 — deux agences, un même marché</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Penrose : l’entreprise comme collection de ressources</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Ressources, compétences, capacité stratégique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Temps 5 — qu’est-ce qui vaut vraiment ?</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Le VRIO et les mécanismes d’inimitabilité</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Temps 6 — quand l’avantage se périme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Les capacités dynamiques</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Outside-in et inside-out : l’articulation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32</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4 · LA COMPARAISON</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Deux agences, un même marché</a:t>
            </a:r>
          </a:p>
        </p:txBody>
      </p:sp>
      <p:sp>
        <p:nvSpPr>
          <p:cNvPr id="6" name="Rounded Rectangle 5"/>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7" name="Rounded Rectangle 6"/>
          <p:cNvSpPr/>
          <p:nvPr/>
        </p:nvSpPr>
        <p:spPr>
          <a:xfrm>
            <a:off x="713232" y="1645920"/>
            <a:ext cx="10765505" cy="3742055"/>
          </a:xfrm>
          <a:prstGeom prst="roundRect">
            <a:avLst>
              <a:gd name="adj" fmla="val 5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74320" tIns="182880" rIns="274320" bIns="146304" rtlCol="0" anchor="ctr"/>
          <a:lstStyle/>
          <a:p>
            <a:pPr algn="l">
              <a:lnSpc>
                <a:spcPct val="126000"/>
              </a:lnSpc>
              <a:spcBef>
                <a:spcPts val="0"/>
              </a:spcBef>
              <a:spcAft>
                <a:spcPts val="700"/>
              </a:spcAft>
            </a:pPr>
            <a:r>
              <a:rPr sz="1350" b="0" i="0" dirty="0">
                <a:solidFill>
                  <a:srgbClr val="33383D"/>
                </a:solidFill>
                <a:latin typeface="Calibri"/>
              </a:rPr>
              <a:t>À trois </a:t>
            </a:r>
            <a:r>
              <a:rPr sz="1350" b="0" i="0" dirty="0" err="1">
                <a:solidFill>
                  <a:srgbClr val="33383D"/>
                </a:solidFill>
                <a:latin typeface="Calibri"/>
              </a:rPr>
              <a:t>kilomètres</a:t>
            </a:r>
            <a:r>
              <a:rPr sz="1350" b="0" i="0" dirty="0">
                <a:solidFill>
                  <a:srgbClr val="33383D"/>
                </a:solidFill>
                <a:latin typeface="Calibri"/>
              </a:rPr>
              <a:t> de Sainte-Croix, </a:t>
            </a:r>
            <a:r>
              <a:rPr sz="1350" b="0" i="0" dirty="0" err="1">
                <a:solidFill>
                  <a:srgbClr val="33383D"/>
                </a:solidFill>
                <a:latin typeface="Calibri"/>
              </a:rPr>
              <a:t>l’agence</a:t>
            </a:r>
            <a:r>
              <a:rPr sz="1350" b="0" i="0" dirty="0">
                <a:solidFill>
                  <a:srgbClr val="33383D"/>
                </a:solidFill>
                <a:latin typeface="Calibri"/>
              </a:rPr>
              <a:t> </a:t>
            </a:r>
            <a:r>
              <a:rPr sz="1350" b="0" i="0" dirty="0" err="1">
                <a:solidFill>
                  <a:srgbClr val="33383D"/>
                </a:solidFill>
                <a:latin typeface="Calibri"/>
              </a:rPr>
              <a:t>Belcier</a:t>
            </a:r>
            <a:r>
              <a:rPr sz="1350" b="0" i="0" dirty="0">
                <a:solidFill>
                  <a:srgbClr val="33383D"/>
                </a:solidFill>
                <a:latin typeface="Calibri"/>
              </a:rPr>
              <a:t> </a:t>
            </a:r>
            <a:r>
              <a:rPr sz="1350" b="0" i="0" dirty="0" err="1">
                <a:solidFill>
                  <a:srgbClr val="33383D"/>
                </a:solidFill>
                <a:latin typeface="Calibri"/>
              </a:rPr>
              <a:t>travaille</a:t>
            </a:r>
            <a:r>
              <a:rPr sz="1350" b="0" i="0" dirty="0">
                <a:solidFill>
                  <a:srgbClr val="33383D"/>
                </a:solidFill>
                <a:latin typeface="Calibri"/>
              </a:rPr>
              <a:t> sur la </a:t>
            </a:r>
            <a:r>
              <a:rPr sz="1350" b="0" i="0" dirty="0" err="1">
                <a:solidFill>
                  <a:srgbClr val="33383D"/>
                </a:solidFill>
                <a:latin typeface="Calibri"/>
              </a:rPr>
              <a:t>même</a:t>
            </a:r>
            <a:r>
              <a:rPr sz="1350" b="0" i="0" dirty="0">
                <a:solidFill>
                  <a:srgbClr val="33383D"/>
                </a:solidFill>
                <a:latin typeface="Calibri"/>
              </a:rPr>
              <a:t> </a:t>
            </a:r>
            <a:r>
              <a:rPr sz="1350" b="0" i="0" dirty="0" err="1">
                <a:solidFill>
                  <a:srgbClr val="33383D"/>
                </a:solidFill>
                <a:latin typeface="Calibri"/>
              </a:rPr>
              <a:t>métropole</a:t>
            </a:r>
            <a:r>
              <a:rPr sz="1350" b="0" i="0" dirty="0">
                <a:solidFill>
                  <a:srgbClr val="33383D"/>
                </a:solidFill>
                <a:latin typeface="Calibri"/>
              </a:rPr>
              <a:t>, sous le </a:t>
            </a:r>
            <a:r>
              <a:rPr sz="1350" b="0" i="0" dirty="0" err="1">
                <a:solidFill>
                  <a:srgbClr val="33383D"/>
                </a:solidFill>
                <a:latin typeface="Calibri"/>
              </a:rPr>
              <a:t>même</a:t>
            </a:r>
            <a:r>
              <a:rPr sz="1350" b="0" i="0" dirty="0">
                <a:solidFill>
                  <a:srgbClr val="33383D"/>
                </a:solidFill>
                <a:latin typeface="Calibri"/>
              </a:rPr>
              <a:t> </a:t>
            </a:r>
            <a:r>
              <a:rPr sz="1350" b="0" i="0" dirty="0" err="1">
                <a:solidFill>
                  <a:srgbClr val="33383D"/>
                </a:solidFill>
                <a:latin typeface="Calibri"/>
              </a:rPr>
              <a:t>calendrier</a:t>
            </a:r>
            <a:r>
              <a:rPr sz="1350" b="0" i="0" dirty="0">
                <a:solidFill>
                  <a:srgbClr val="33383D"/>
                </a:solidFill>
                <a:latin typeface="Calibri"/>
              </a:rPr>
              <a:t> </a:t>
            </a:r>
            <a:r>
              <a:rPr sz="1350" b="0" i="0" dirty="0" err="1">
                <a:solidFill>
                  <a:srgbClr val="33383D"/>
                </a:solidFill>
                <a:latin typeface="Calibri"/>
              </a:rPr>
              <a:t>énergétique</a:t>
            </a:r>
            <a:r>
              <a:rPr sz="1350" b="0" i="0" dirty="0">
                <a:solidFill>
                  <a:srgbClr val="33383D"/>
                </a:solidFill>
                <a:latin typeface="Calibri"/>
              </a:rPr>
              <a:t>, avec les </a:t>
            </a:r>
            <a:r>
              <a:rPr sz="1350" b="0" i="0" dirty="0" err="1">
                <a:solidFill>
                  <a:srgbClr val="33383D"/>
                </a:solidFill>
                <a:latin typeface="Calibri"/>
              </a:rPr>
              <a:t>mêmes</a:t>
            </a:r>
            <a:r>
              <a:rPr sz="1350" b="0" i="0" dirty="0">
                <a:solidFill>
                  <a:srgbClr val="33383D"/>
                </a:solidFill>
                <a:latin typeface="Calibri"/>
              </a:rPr>
              <a:t> </a:t>
            </a:r>
            <a:r>
              <a:rPr sz="1350" b="0" i="0" dirty="0" err="1">
                <a:solidFill>
                  <a:srgbClr val="33383D"/>
                </a:solidFill>
                <a:latin typeface="Calibri"/>
              </a:rPr>
              <a:t>portails</a:t>
            </a:r>
            <a:r>
              <a:rPr sz="1350" b="0" i="0" dirty="0">
                <a:solidFill>
                  <a:srgbClr val="33383D"/>
                </a:solidFill>
                <a:latin typeface="Calibri"/>
              </a:rPr>
              <a:t>, face aux </a:t>
            </a:r>
            <a:r>
              <a:rPr sz="1350" b="0" i="0" dirty="0" err="1">
                <a:solidFill>
                  <a:srgbClr val="33383D"/>
                </a:solidFill>
                <a:latin typeface="Calibri"/>
              </a:rPr>
              <a:t>mêmes</a:t>
            </a:r>
            <a:r>
              <a:rPr sz="1350" b="0" i="0" dirty="0">
                <a:solidFill>
                  <a:srgbClr val="33383D"/>
                </a:solidFill>
                <a:latin typeface="Calibri"/>
              </a:rPr>
              <a:t> réseaux de </a:t>
            </a:r>
            <a:r>
              <a:rPr sz="1350" b="0" i="0" dirty="0" err="1">
                <a:solidFill>
                  <a:srgbClr val="33383D"/>
                </a:solidFill>
                <a:latin typeface="Calibri"/>
              </a:rPr>
              <a:t>mandataires</a:t>
            </a:r>
            <a:r>
              <a:rPr sz="1350" b="0" i="0" dirty="0">
                <a:solidFill>
                  <a:srgbClr val="33383D"/>
                </a:solidFill>
                <a:latin typeface="Calibri"/>
              </a:rPr>
              <a:t>. Elle compte sept </a:t>
            </a:r>
            <a:r>
              <a:rPr sz="1350" b="0" i="0" dirty="0" err="1">
                <a:solidFill>
                  <a:srgbClr val="33383D"/>
                </a:solidFill>
                <a:latin typeface="Calibri"/>
              </a:rPr>
              <a:t>collaborateurs</a:t>
            </a:r>
            <a:r>
              <a:rPr sz="1350" b="0" i="0" dirty="0">
                <a:solidFill>
                  <a:srgbClr val="33383D"/>
                </a:solidFill>
                <a:latin typeface="Calibri"/>
              </a:rPr>
              <a:t>, un seul point de vente.</a:t>
            </a:r>
          </a:p>
          <a:p>
            <a:pPr algn="l">
              <a:lnSpc>
                <a:spcPct val="126000"/>
              </a:lnSpc>
              <a:spcBef>
                <a:spcPts val="0"/>
              </a:spcBef>
              <a:spcAft>
                <a:spcPts val="700"/>
              </a:spcAft>
            </a:pPr>
            <a:r>
              <a:rPr sz="1350" b="0" i="0" dirty="0">
                <a:solidFill>
                  <a:srgbClr val="33383D"/>
                </a:solidFill>
                <a:latin typeface="Calibri"/>
              </a:rPr>
              <a:t>Elle vend </a:t>
            </a:r>
            <a:r>
              <a:rPr sz="1350" b="0" i="0" dirty="0" err="1">
                <a:solidFill>
                  <a:srgbClr val="33383D"/>
                </a:solidFill>
                <a:latin typeface="Calibri"/>
              </a:rPr>
              <a:t>moins</a:t>
            </a:r>
            <a:r>
              <a:rPr sz="1350" b="0" i="0" dirty="0">
                <a:solidFill>
                  <a:srgbClr val="33383D"/>
                </a:solidFill>
                <a:latin typeface="Calibri"/>
              </a:rPr>
              <a:t> de </a:t>
            </a:r>
            <a:r>
              <a:rPr sz="1350" b="0" i="0" dirty="0" err="1">
                <a:solidFill>
                  <a:srgbClr val="33383D"/>
                </a:solidFill>
                <a:latin typeface="Calibri"/>
              </a:rPr>
              <a:t>biens</a:t>
            </a:r>
            <a:r>
              <a:rPr sz="1350" b="0" i="0" dirty="0">
                <a:solidFill>
                  <a:srgbClr val="33383D"/>
                </a:solidFill>
                <a:latin typeface="Calibri"/>
              </a:rPr>
              <a:t> </a:t>
            </a:r>
            <a:r>
              <a:rPr sz="1350" b="0" i="0" dirty="0" err="1">
                <a:solidFill>
                  <a:srgbClr val="33383D"/>
                </a:solidFill>
                <a:latin typeface="Calibri"/>
              </a:rPr>
              <a:t>que</a:t>
            </a:r>
            <a:r>
              <a:rPr sz="1350" b="0" i="0" dirty="0">
                <a:solidFill>
                  <a:srgbClr val="33383D"/>
                </a:solidFill>
                <a:latin typeface="Calibri"/>
              </a:rPr>
              <a:t> Sainte-Croix : </a:t>
            </a:r>
            <a:r>
              <a:rPr sz="1350" b="0" i="0" dirty="0" err="1">
                <a:solidFill>
                  <a:srgbClr val="33383D"/>
                </a:solidFill>
                <a:latin typeface="Calibri"/>
              </a:rPr>
              <a:t>soixante</a:t>
            </a:r>
            <a:r>
              <a:rPr sz="1350" b="0" i="0" dirty="0">
                <a:solidFill>
                  <a:srgbClr val="33383D"/>
                </a:solidFill>
                <a:latin typeface="Calibri"/>
              </a:rPr>
              <a:t>-deux </a:t>
            </a:r>
            <a:r>
              <a:rPr sz="1350" b="0" i="0" dirty="0" err="1">
                <a:solidFill>
                  <a:srgbClr val="33383D"/>
                </a:solidFill>
                <a:latin typeface="Calibri"/>
              </a:rPr>
              <a:t>en</a:t>
            </a:r>
            <a:r>
              <a:rPr sz="1350" b="0" i="0" dirty="0">
                <a:solidFill>
                  <a:srgbClr val="33383D"/>
                </a:solidFill>
                <a:latin typeface="Calibri"/>
              </a:rPr>
              <a:t> 2025 </a:t>
            </a:r>
            <a:r>
              <a:rPr sz="1350" b="0" i="0" dirty="0" err="1">
                <a:solidFill>
                  <a:srgbClr val="33383D"/>
                </a:solidFill>
                <a:latin typeface="Calibri"/>
              </a:rPr>
              <a:t>contre</a:t>
            </a:r>
            <a:r>
              <a:rPr sz="1350" b="0" i="0" dirty="0">
                <a:solidFill>
                  <a:srgbClr val="33383D"/>
                </a:solidFill>
                <a:latin typeface="Calibri"/>
              </a:rPr>
              <a:t> quatre-</a:t>
            </a:r>
            <a:r>
              <a:rPr sz="1350" b="0" i="0" dirty="0" err="1">
                <a:solidFill>
                  <a:srgbClr val="33383D"/>
                </a:solidFill>
                <a:latin typeface="Calibri"/>
              </a:rPr>
              <a:t>vingt</a:t>
            </a:r>
            <a:r>
              <a:rPr sz="1350" b="0" i="0" dirty="0">
                <a:solidFill>
                  <a:srgbClr val="33383D"/>
                </a:solidFill>
                <a:latin typeface="Calibri"/>
              </a:rPr>
              <a:t>-quatre. Son </a:t>
            </a:r>
            <a:r>
              <a:rPr sz="1350" b="0" i="0" dirty="0" err="1">
                <a:solidFill>
                  <a:srgbClr val="33383D"/>
                </a:solidFill>
                <a:latin typeface="Calibri"/>
              </a:rPr>
              <a:t>taux</a:t>
            </a:r>
            <a:r>
              <a:rPr sz="1350" b="0" i="0" dirty="0">
                <a:solidFill>
                  <a:srgbClr val="33383D"/>
                </a:solidFill>
                <a:latin typeface="Calibri"/>
              </a:rPr>
              <a:t> </a:t>
            </a:r>
            <a:r>
              <a:rPr sz="1350" b="0" i="0" dirty="0" err="1">
                <a:solidFill>
                  <a:srgbClr val="33383D"/>
                </a:solidFill>
                <a:latin typeface="Calibri"/>
              </a:rPr>
              <a:t>d’honoraires</a:t>
            </a:r>
            <a:r>
              <a:rPr sz="1350" b="0" i="0" dirty="0">
                <a:solidFill>
                  <a:srgbClr val="33383D"/>
                </a:solidFill>
                <a:latin typeface="Calibri"/>
              </a:rPr>
              <a:t> moyen, </a:t>
            </a:r>
            <a:r>
              <a:rPr sz="1350" b="0" i="0" dirty="0" err="1">
                <a:solidFill>
                  <a:srgbClr val="33383D"/>
                </a:solidFill>
                <a:latin typeface="Calibri"/>
              </a:rPr>
              <a:t>lui</a:t>
            </a:r>
            <a:r>
              <a:rPr sz="1350" b="0" i="0" dirty="0">
                <a:solidFill>
                  <a:srgbClr val="33383D"/>
                </a:solidFill>
                <a:latin typeface="Calibri"/>
              </a:rPr>
              <a:t>, </a:t>
            </a:r>
            <a:r>
              <a:rPr sz="1350" b="0" i="0" dirty="0" err="1">
                <a:solidFill>
                  <a:srgbClr val="33383D"/>
                </a:solidFill>
                <a:latin typeface="Calibri"/>
              </a:rPr>
              <a:t>s’établit</a:t>
            </a:r>
            <a:r>
              <a:rPr sz="1350" b="0" i="0" dirty="0">
                <a:solidFill>
                  <a:srgbClr val="33383D"/>
                </a:solidFill>
                <a:latin typeface="Calibri"/>
              </a:rPr>
              <a:t> à 5,8 % — Sainte-Croix est </a:t>
            </a:r>
            <a:r>
              <a:rPr sz="1350" b="0" i="0" dirty="0" err="1">
                <a:solidFill>
                  <a:srgbClr val="33383D"/>
                </a:solidFill>
                <a:latin typeface="Calibri"/>
              </a:rPr>
              <a:t>descendue</a:t>
            </a:r>
            <a:r>
              <a:rPr sz="1350" b="0" i="0" dirty="0">
                <a:solidFill>
                  <a:srgbClr val="33383D"/>
                </a:solidFill>
                <a:latin typeface="Calibri"/>
              </a:rPr>
              <a:t> à 5,1 %. Son </a:t>
            </a:r>
            <a:r>
              <a:rPr sz="1350" b="0" i="0" dirty="0" err="1">
                <a:solidFill>
                  <a:srgbClr val="33383D"/>
                </a:solidFill>
                <a:latin typeface="Calibri"/>
              </a:rPr>
              <a:t>résultat</a:t>
            </a:r>
            <a:r>
              <a:rPr sz="1350" b="0" i="0" dirty="0">
                <a:solidFill>
                  <a:srgbClr val="33383D"/>
                </a:solidFill>
                <a:latin typeface="Calibri"/>
              </a:rPr>
              <a:t> </a:t>
            </a:r>
            <a:r>
              <a:rPr sz="1350" b="0" i="0" dirty="0" err="1">
                <a:solidFill>
                  <a:srgbClr val="33383D"/>
                </a:solidFill>
                <a:latin typeface="Calibri"/>
              </a:rPr>
              <a:t>d’exploitation</a:t>
            </a:r>
            <a:r>
              <a:rPr sz="1350" b="0" i="0" dirty="0">
                <a:solidFill>
                  <a:srgbClr val="33383D"/>
                </a:solidFill>
                <a:latin typeface="Calibri"/>
              </a:rPr>
              <a:t> est </a:t>
            </a:r>
            <a:r>
              <a:rPr sz="1350" b="0" i="0" dirty="0" err="1">
                <a:solidFill>
                  <a:srgbClr val="33383D"/>
                </a:solidFill>
                <a:latin typeface="Calibri"/>
              </a:rPr>
              <a:t>positif</a:t>
            </a:r>
            <a:r>
              <a:rPr sz="1350" b="0" i="0" dirty="0">
                <a:solidFill>
                  <a:srgbClr val="33383D"/>
                </a:solidFill>
                <a:latin typeface="Calibri"/>
              </a:rPr>
              <a:t> sur les trois </a:t>
            </a:r>
            <a:r>
              <a:rPr sz="1350" b="0" i="0" dirty="0" err="1">
                <a:solidFill>
                  <a:srgbClr val="33383D"/>
                </a:solidFill>
                <a:latin typeface="Calibri"/>
              </a:rPr>
              <a:t>derniers</a:t>
            </a:r>
            <a:r>
              <a:rPr sz="1350" b="0" i="0" dirty="0">
                <a:solidFill>
                  <a:srgbClr val="33383D"/>
                </a:solidFill>
                <a:latin typeface="Calibri"/>
              </a:rPr>
              <a:t> </a:t>
            </a:r>
            <a:r>
              <a:rPr sz="1350" b="0" i="0" dirty="0" err="1">
                <a:solidFill>
                  <a:srgbClr val="33383D"/>
                </a:solidFill>
                <a:latin typeface="Calibri"/>
              </a:rPr>
              <a:t>exercices</a:t>
            </a:r>
            <a:r>
              <a:rPr sz="1350" b="0" i="0" dirty="0">
                <a:solidFill>
                  <a:srgbClr val="33383D"/>
                </a:solidFill>
                <a:latin typeface="Calibri"/>
              </a:rPr>
              <a:t>.</a:t>
            </a:r>
          </a:p>
          <a:p>
            <a:pPr algn="l">
              <a:lnSpc>
                <a:spcPct val="126000"/>
              </a:lnSpc>
              <a:spcBef>
                <a:spcPts val="0"/>
              </a:spcBef>
              <a:spcAft>
                <a:spcPts val="700"/>
              </a:spcAft>
            </a:pPr>
            <a:r>
              <a:rPr sz="1350" b="0" i="0" dirty="0" err="1">
                <a:solidFill>
                  <a:srgbClr val="33383D"/>
                </a:solidFill>
                <a:latin typeface="Calibri"/>
              </a:rPr>
              <a:t>Interrogé</a:t>
            </a:r>
            <a:r>
              <a:rPr sz="1350" b="0" i="0" dirty="0">
                <a:solidFill>
                  <a:srgbClr val="33383D"/>
                </a:solidFill>
                <a:latin typeface="Calibri"/>
              </a:rPr>
              <a:t>, son </a:t>
            </a:r>
            <a:r>
              <a:rPr sz="1350" b="0" i="0" dirty="0" err="1">
                <a:solidFill>
                  <a:srgbClr val="33383D"/>
                </a:solidFill>
                <a:latin typeface="Calibri"/>
              </a:rPr>
              <a:t>dirigeant</a:t>
            </a:r>
            <a:r>
              <a:rPr sz="1350" b="0" i="0" dirty="0">
                <a:solidFill>
                  <a:srgbClr val="33383D"/>
                </a:solidFill>
                <a:latin typeface="Calibri"/>
              </a:rPr>
              <a:t> </a:t>
            </a:r>
            <a:r>
              <a:rPr sz="1350" b="0" i="0" dirty="0" err="1">
                <a:solidFill>
                  <a:srgbClr val="33383D"/>
                </a:solidFill>
                <a:latin typeface="Calibri"/>
              </a:rPr>
              <a:t>explique</a:t>
            </a:r>
            <a:r>
              <a:rPr sz="1350" b="0" i="0" dirty="0">
                <a:solidFill>
                  <a:srgbClr val="33383D"/>
                </a:solidFill>
                <a:latin typeface="Calibri"/>
              </a:rPr>
              <a:t> trois choses. Son </a:t>
            </a:r>
            <a:r>
              <a:rPr sz="1350" b="0" i="0" dirty="0" err="1">
                <a:solidFill>
                  <a:srgbClr val="33383D"/>
                </a:solidFill>
                <a:latin typeface="Calibri"/>
              </a:rPr>
              <a:t>agence</a:t>
            </a:r>
            <a:r>
              <a:rPr sz="1350" b="0" i="0" dirty="0">
                <a:solidFill>
                  <a:srgbClr val="33383D"/>
                </a:solidFill>
                <a:latin typeface="Calibri"/>
              </a:rPr>
              <a:t> ne </a:t>
            </a:r>
            <a:r>
              <a:rPr sz="1350" b="0" i="0" dirty="0" err="1">
                <a:solidFill>
                  <a:srgbClr val="33383D"/>
                </a:solidFill>
                <a:latin typeface="Calibri"/>
              </a:rPr>
              <a:t>prend</a:t>
            </a:r>
            <a:r>
              <a:rPr sz="1350" b="0" i="0" dirty="0">
                <a:solidFill>
                  <a:srgbClr val="33383D"/>
                </a:solidFill>
                <a:latin typeface="Calibri"/>
              </a:rPr>
              <a:t> </a:t>
            </a:r>
            <a:r>
              <a:rPr sz="1350" b="0" i="0" dirty="0" err="1">
                <a:solidFill>
                  <a:srgbClr val="33383D"/>
                </a:solidFill>
                <a:latin typeface="Calibri"/>
              </a:rPr>
              <a:t>que</a:t>
            </a:r>
            <a:r>
              <a:rPr sz="1350" b="0" i="0" dirty="0">
                <a:solidFill>
                  <a:srgbClr val="33383D"/>
                </a:solidFill>
                <a:latin typeface="Calibri"/>
              </a:rPr>
              <a:t> des </a:t>
            </a:r>
            <a:r>
              <a:rPr sz="1350" b="0" i="0" dirty="0" err="1">
                <a:solidFill>
                  <a:srgbClr val="33383D"/>
                </a:solidFill>
                <a:latin typeface="Calibri"/>
              </a:rPr>
              <a:t>biens</a:t>
            </a:r>
            <a:r>
              <a:rPr sz="1350" b="0" i="0" dirty="0">
                <a:solidFill>
                  <a:srgbClr val="33383D"/>
                </a:solidFill>
                <a:latin typeface="Calibri"/>
              </a:rPr>
              <a:t> </a:t>
            </a:r>
            <a:r>
              <a:rPr sz="1350" b="0" i="0" dirty="0" err="1">
                <a:solidFill>
                  <a:srgbClr val="33383D"/>
                </a:solidFill>
                <a:latin typeface="Calibri"/>
              </a:rPr>
              <a:t>antérieurs</a:t>
            </a:r>
            <a:r>
              <a:rPr sz="1350" b="0" i="0" dirty="0">
                <a:solidFill>
                  <a:srgbClr val="33383D"/>
                </a:solidFill>
                <a:latin typeface="Calibri"/>
              </a:rPr>
              <a:t> à 1950 dans quatre quartiers du </a:t>
            </a:r>
            <a:r>
              <a:rPr sz="1350" b="0" i="0" dirty="0" err="1">
                <a:solidFill>
                  <a:srgbClr val="33383D"/>
                </a:solidFill>
                <a:latin typeface="Calibri"/>
              </a:rPr>
              <a:t>centre</a:t>
            </a:r>
            <a:r>
              <a:rPr sz="1350" b="0" i="0" dirty="0">
                <a:solidFill>
                  <a:srgbClr val="33383D"/>
                </a:solidFill>
                <a:latin typeface="Calibri"/>
              </a:rPr>
              <a:t>. </a:t>
            </a:r>
            <a:r>
              <a:rPr sz="1350" b="0" i="0" dirty="0" err="1">
                <a:solidFill>
                  <a:srgbClr val="33383D"/>
                </a:solidFill>
                <a:latin typeface="Calibri"/>
              </a:rPr>
              <a:t>Chaque</a:t>
            </a:r>
            <a:r>
              <a:rPr sz="1350" b="0" i="0" dirty="0">
                <a:solidFill>
                  <a:srgbClr val="33383D"/>
                </a:solidFill>
                <a:latin typeface="Calibri"/>
              </a:rPr>
              <a:t> estimation est remise avec un dossier de dix pages qui </a:t>
            </a:r>
            <a:r>
              <a:rPr sz="1350" b="0" i="0" dirty="0" err="1">
                <a:solidFill>
                  <a:srgbClr val="33383D"/>
                </a:solidFill>
                <a:latin typeface="Calibri"/>
              </a:rPr>
              <a:t>documente</a:t>
            </a:r>
            <a:r>
              <a:rPr sz="1350" b="0" i="0" dirty="0">
                <a:solidFill>
                  <a:srgbClr val="33383D"/>
                </a:solidFill>
                <a:latin typeface="Calibri"/>
              </a:rPr>
              <a:t> la </a:t>
            </a:r>
            <a:r>
              <a:rPr sz="1350" b="0" i="0" dirty="0" err="1">
                <a:solidFill>
                  <a:srgbClr val="33383D"/>
                </a:solidFill>
                <a:latin typeface="Calibri"/>
              </a:rPr>
              <a:t>méthode</a:t>
            </a:r>
            <a:r>
              <a:rPr sz="1350" b="0" i="0" dirty="0">
                <a:solidFill>
                  <a:srgbClr val="33383D"/>
                </a:solidFill>
                <a:latin typeface="Calibri"/>
              </a:rPr>
              <a:t>, les comparables </a:t>
            </a:r>
            <a:r>
              <a:rPr sz="1350" b="0" i="0" dirty="0" err="1">
                <a:solidFill>
                  <a:srgbClr val="33383D"/>
                </a:solidFill>
                <a:latin typeface="Calibri"/>
              </a:rPr>
              <a:t>retenus</a:t>
            </a:r>
            <a:r>
              <a:rPr sz="1350" b="0" i="0" dirty="0">
                <a:solidFill>
                  <a:srgbClr val="33383D"/>
                </a:solidFill>
                <a:latin typeface="Calibri"/>
              </a:rPr>
              <a:t> et </a:t>
            </a:r>
            <a:r>
              <a:rPr sz="1350" b="0" i="0" dirty="0" err="1">
                <a:solidFill>
                  <a:srgbClr val="33383D"/>
                </a:solidFill>
                <a:latin typeface="Calibri"/>
              </a:rPr>
              <a:t>ceux</a:t>
            </a:r>
            <a:r>
              <a:rPr sz="1350" b="0" i="0" dirty="0">
                <a:solidFill>
                  <a:srgbClr val="33383D"/>
                </a:solidFill>
                <a:latin typeface="Calibri"/>
              </a:rPr>
              <a:t> qui </a:t>
            </a:r>
            <a:r>
              <a:rPr sz="1350" b="0" i="0" dirty="0" err="1">
                <a:solidFill>
                  <a:srgbClr val="33383D"/>
                </a:solidFill>
                <a:latin typeface="Calibri"/>
              </a:rPr>
              <a:t>ont</a:t>
            </a:r>
            <a:r>
              <a:rPr sz="1350" b="0" i="0" dirty="0">
                <a:solidFill>
                  <a:srgbClr val="33383D"/>
                </a:solidFill>
                <a:latin typeface="Calibri"/>
              </a:rPr>
              <a:t> </a:t>
            </a:r>
            <a:r>
              <a:rPr sz="1350" b="0" i="0" dirty="0" err="1">
                <a:solidFill>
                  <a:srgbClr val="33383D"/>
                </a:solidFill>
                <a:latin typeface="Calibri"/>
              </a:rPr>
              <a:t>été</a:t>
            </a:r>
            <a:r>
              <a:rPr sz="1350" b="0" i="0" dirty="0">
                <a:solidFill>
                  <a:srgbClr val="33383D"/>
                </a:solidFill>
                <a:latin typeface="Calibri"/>
              </a:rPr>
              <a:t> écartés. Et </a:t>
            </a:r>
            <a:r>
              <a:rPr sz="1350" b="0" i="0" dirty="0" err="1">
                <a:solidFill>
                  <a:srgbClr val="33383D"/>
                </a:solidFill>
                <a:latin typeface="Calibri"/>
              </a:rPr>
              <a:t>depuis</a:t>
            </a:r>
            <a:r>
              <a:rPr sz="1350" b="0" i="0" dirty="0">
                <a:solidFill>
                  <a:srgbClr val="33383D"/>
                </a:solidFill>
                <a:latin typeface="Calibri"/>
              </a:rPr>
              <a:t> 2022, </a:t>
            </a:r>
            <a:r>
              <a:rPr sz="1350" b="0" i="0" dirty="0" err="1">
                <a:solidFill>
                  <a:srgbClr val="33383D"/>
                </a:solidFill>
                <a:latin typeface="Calibri"/>
              </a:rPr>
              <a:t>elle</a:t>
            </a:r>
            <a:r>
              <a:rPr sz="1350" b="0" i="0" dirty="0">
                <a:solidFill>
                  <a:srgbClr val="33383D"/>
                </a:solidFill>
                <a:latin typeface="Calibri"/>
              </a:rPr>
              <a:t> </a:t>
            </a:r>
            <a:r>
              <a:rPr sz="1350" b="0" i="0" dirty="0" err="1">
                <a:solidFill>
                  <a:srgbClr val="33383D"/>
                </a:solidFill>
                <a:latin typeface="Calibri"/>
              </a:rPr>
              <a:t>travaille</a:t>
            </a:r>
            <a:r>
              <a:rPr sz="1350" b="0" i="0" dirty="0">
                <a:solidFill>
                  <a:srgbClr val="33383D"/>
                </a:solidFill>
                <a:latin typeface="Calibri"/>
              </a:rPr>
              <a:t> avec un bureau </a:t>
            </a:r>
            <a:r>
              <a:rPr sz="1350" b="0" i="0" dirty="0" err="1">
                <a:solidFill>
                  <a:srgbClr val="33383D"/>
                </a:solidFill>
                <a:latin typeface="Calibri"/>
              </a:rPr>
              <a:t>d’études</a:t>
            </a:r>
            <a:r>
              <a:rPr sz="1350" b="0" i="0" dirty="0">
                <a:solidFill>
                  <a:srgbClr val="33383D"/>
                </a:solidFill>
                <a:latin typeface="Calibri"/>
              </a:rPr>
              <a:t> </a:t>
            </a:r>
            <a:r>
              <a:rPr sz="1350" b="0" i="0" dirty="0" err="1">
                <a:solidFill>
                  <a:srgbClr val="33383D"/>
                </a:solidFill>
                <a:latin typeface="Calibri"/>
              </a:rPr>
              <a:t>thermiques</a:t>
            </a:r>
            <a:r>
              <a:rPr sz="1350" b="0" i="0" dirty="0">
                <a:solidFill>
                  <a:srgbClr val="33383D"/>
                </a:solidFill>
                <a:latin typeface="Calibri"/>
              </a:rPr>
              <a:t> et trois artisans, </a:t>
            </a:r>
            <a:r>
              <a:rPr sz="1350" b="0" i="0" dirty="0" err="1">
                <a:solidFill>
                  <a:srgbClr val="33383D"/>
                </a:solidFill>
                <a:latin typeface="Calibri"/>
              </a:rPr>
              <a:t>ce</a:t>
            </a:r>
            <a:r>
              <a:rPr sz="1350" b="0" i="0" dirty="0">
                <a:solidFill>
                  <a:srgbClr val="33383D"/>
                </a:solidFill>
                <a:latin typeface="Calibri"/>
              </a:rPr>
              <a:t> qui </a:t>
            </a:r>
            <a:r>
              <a:rPr sz="1350" b="0" i="0" dirty="0" err="1">
                <a:solidFill>
                  <a:srgbClr val="33383D"/>
                </a:solidFill>
                <a:latin typeface="Calibri"/>
              </a:rPr>
              <a:t>lui</a:t>
            </a:r>
            <a:r>
              <a:rPr sz="1350" b="0" i="0" dirty="0">
                <a:solidFill>
                  <a:srgbClr val="33383D"/>
                </a:solidFill>
                <a:latin typeface="Calibri"/>
              </a:rPr>
              <a:t> </a:t>
            </a:r>
            <a:r>
              <a:rPr sz="1350" b="0" i="0" dirty="0" err="1">
                <a:solidFill>
                  <a:srgbClr val="33383D"/>
                </a:solidFill>
                <a:latin typeface="Calibri"/>
              </a:rPr>
              <a:t>permet</a:t>
            </a:r>
            <a:r>
              <a:rPr sz="1350" b="0" i="0" dirty="0">
                <a:solidFill>
                  <a:srgbClr val="33383D"/>
                </a:solidFill>
                <a:latin typeface="Calibri"/>
              </a:rPr>
              <a:t> de </a:t>
            </a:r>
            <a:r>
              <a:rPr sz="1350" b="0" i="0" dirty="0" err="1">
                <a:solidFill>
                  <a:srgbClr val="33383D"/>
                </a:solidFill>
                <a:latin typeface="Calibri"/>
              </a:rPr>
              <a:t>chiffrer</a:t>
            </a:r>
            <a:r>
              <a:rPr sz="1350" b="0" i="0" dirty="0">
                <a:solidFill>
                  <a:srgbClr val="33383D"/>
                </a:solidFill>
                <a:latin typeface="Calibri"/>
              </a:rPr>
              <a:t> un </a:t>
            </a:r>
            <a:r>
              <a:rPr sz="1350" b="0" i="0" dirty="0" err="1">
                <a:solidFill>
                  <a:srgbClr val="33383D"/>
                </a:solidFill>
                <a:latin typeface="Calibri"/>
              </a:rPr>
              <a:t>scénario</a:t>
            </a:r>
            <a:r>
              <a:rPr sz="1350" b="0" i="0" dirty="0">
                <a:solidFill>
                  <a:srgbClr val="33383D"/>
                </a:solidFill>
                <a:latin typeface="Calibri"/>
              </a:rPr>
              <a:t> de </a:t>
            </a:r>
            <a:r>
              <a:rPr sz="1350" b="0" i="0" dirty="0" err="1">
                <a:solidFill>
                  <a:srgbClr val="33383D"/>
                </a:solidFill>
                <a:latin typeface="Calibri"/>
              </a:rPr>
              <a:t>rénovation</a:t>
            </a:r>
            <a:r>
              <a:rPr sz="1350" b="0" i="0" dirty="0">
                <a:solidFill>
                  <a:srgbClr val="33383D"/>
                </a:solidFill>
                <a:latin typeface="Calibri"/>
              </a:rPr>
              <a:t> </a:t>
            </a:r>
            <a:r>
              <a:rPr sz="1350" b="0" i="0" dirty="0" err="1">
                <a:solidFill>
                  <a:srgbClr val="33383D"/>
                </a:solidFill>
                <a:latin typeface="Calibri"/>
              </a:rPr>
              <a:t>en</a:t>
            </a:r>
            <a:r>
              <a:rPr sz="1350" b="0" i="0" dirty="0">
                <a:solidFill>
                  <a:srgbClr val="33383D"/>
                </a:solidFill>
                <a:latin typeface="Calibri"/>
              </a:rPr>
              <a:t> </a:t>
            </a:r>
            <a:r>
              <a:rPr sz="1350" b="0" i="0" dirty="0" err="1">
                <a:solidFill>
                  <a:srgbClr val="33383D"/>
                </a:solidFill>
                <a:latin typeface="Calibri"/>
              </a:rPr>
              <a:t>même</a:t>
            </a:r>
            <a:r>
              <a:rPr sz="1350" b="0" i="0" dirty="0">
                <a:solidFill>
                  <a:srgbClr val="33383D"/>
                </a:solidFill>
                <a:latin typeface="Calibri"/>
              </a:rPr>
              <a:t> temps </a:t>
            </a:r>
            <a:r>
              <a:rPr sz="1350" b="0" i="0" dirty="0" err="1">
                <a:solidFill>
                  <a:srgbClr val="33383D"/>
                </a:solidFill>
                <a:latin typeface="Calibri"/>
              </a:rPr>
              <a:t>qu’un</a:t>
            </a:r>
            <a:r>
              <a:rPr sz="1350" b="0" i="0" dirty="0">
                <a:solidFill>
                  <a:srgbClr val="33383D"/>
                </a:solidFill>
                <a:latin typeface="Calibri"/>
              </a:rPr>
              <a:t> prix de vente.</a:t>
            </a:r>
          </a:p>
          <a:p>
            <a:pPr>
              <a:spcAft>
                <a:spcPts val="700"/>
              </a:spcAft>
            </a:pPr>
            <a:r>
              <a:rPr lang="fr-FR" sz="1400" dirty="0">
                <a:solidFill>
                  <a:schemeClr val="tx1"/>
                </a:solidFill>
              </a:rPr>
              <a:t>« Les deux agences partagent le même macro-environnement et plusieurs pressions sectorielles, mais elles n’y occupent pas la même position. </a:t>
            </a:r>
            <a:r>
              <a:rPr sz="1350" b="0" i="0" dirty="0">
                <a:solidFill>
                  <a:schemeClr val="tx1"/>
                </a:solidFill>
                <a:latin typeface="Calibri"/>
              </a:rPr>
              <a:t>.</a:t>
            </a:r>
          </a:p>
        </p:txBody>
      </p:sp>
      <p:sp>
        <p:nvSpPr>
          <p:cNvPr id="8" name="Rounded Rectangle 7"/>
          <p:cNvSpPr/>
          <p:nvPr/>
        </p:nvSpPr>
        <p:spPr>
          <a:xfrm>
            <a:off x="713232" y="5570855"/>
            <a:ext cx="10765505" cy="500761"/>
          </a:xfrm>
          <a:prstGeom prst="roundRect">
            <a:avLst>
              <a:gd name="adj" fmla="val 8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56032" tIns="54864" rIns="256032" bIns="54864" rtlCol="0" anchor="ctr"/>
          <a:lstStyle/>
          <a:p>
            <a:pPr algn="l">
              <a:lnSpc>
                <a:spcPct val="115000"/>
              </a:lnSpc>
              <a:spcBef>
                <a:spcPts val="0"/>
              </a:spcBef>
              <a:spcAft>
                <a:spcPts val="0"/>
              </a:spcAft>
            </a:pPr>
            <a:r>
              <a:rPr sz="1350" b="1" i="0">
                <a:solidFill>
                  <a:srgbClr val="FFFFFF"/>
                </a:solidFill>
                <a:latin typeface="Cambria"/>
              </a:rPr>
              <a:t>Qu’est-ce qui sépare ces deux agences ? Et cette différence est-elle imitable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33</a:t>
            </a:r>
          </a:p>
        </p:txBody>
      </p:sp>
      <p:sp>
        <p:nvSpPr>
          <p:cNvPr id="4" name="TextBox 3"/>
          <p:cNvSpPr txBox="1"/>
          <p:nvPr/>
        </p:nvSpPr>
        <p:spPr>
          <a:xfrm>
            <a:off x="713232" y="420624"/>
            <a:ext cx="8662385" cy="822960"/>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Annexe 3 — Sainte-Croix et Belcier, exercice 2025</a:t>
            </a:r>
          </a:p>
        </p:txBody>
      </p:sp>
      <p:sp>
        <p:nvSpPr>
          <p:cNvPr id="5" name="TextBox 4"/>
          <p:cNvSpPr txBox="1"/>
          <p:nvPr/>
        </p:nvSpPr>
        <p:spPr>
          <a:xfrm>
            <a:off x="713232" y="1252728"/>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Chiffres construits pour le cas, cohérents entre eux. Belcier n’est pas meilleure partout : elle est différente.</a:t>
            </a:r>
          </a:p>
        </p:txBody>
      </p:sp>
      <p:sp>
        <p:nvSpPr>
          <p:cNvPr id="6" name="Rounded Rectangle 5"/>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7" name="Rectangle 6"/>
          <p:cNvSpPr/>
          <p:nvPr/>
        </p:nvSpPr>
        <p:spPr>
          <a:xfrm>
            <a:off x="713232" y="1788845"/>
            <a:ext cx="366027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endParaRPr/>
          </a:p>
        </p:txBody>
      </p:sp>
      <p:sp>
        <p:nvSpPr>
          <p:cNvPr id="8" name="Rectangle 7"/>
          <p:cNvSpPr/>
          <p:nvPr/>
        </p:nvSpPr>
        <p:spPr>
          <a:xfrm>
            <a:off x="4373503" y="1788845"/>
            <a:ext cx="3552616"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Sainte-Croix</a:t>
            </a:r>
          </a:p>
        </p:txBody>
      </p:sp>
      <p:sp>
        <p:nvSpPr>
          <p:cNvPr id="9" name="Rectangle 8"/>
          <p:cNvSpPr/>
          <p:nvPr/>
        </p:nvSpPr>
        <p:spPr>
          <a:xfrm>
            <a:off x="7926120" y="1788845"/>
            <a:ext cx="3552616"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Belcier</a:t>
            </a:r>
          </a:p>
        </p:txBody>
      </p:sp>
      <p:sp>
        <p:nvSpPr>
          <p:cNvPr id="10" name="Rectangle 9"/>
          <p:cNvSpPr/>
          <p:nvPr/>
        </p:nvSpPr>
        <p:spPr>
          <a:xfrm>
            <a:off x="713232" y="2099741"/>
            <a:ext cx="366027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Collaborateurs</a:t>
            </a:r>
          </a:p>
        </p:txBody>
      </p:sp>
      <p:sp>
        <p:nvSpPr>
          <p:cNvPr id="11" name="Rectangle 10"/>
          <p:cNvSpPr/>
          <p:nvPr/>
        </p:nvSpPr>
        <p:spPr>
          <a:xfrm>
            <a:off x="4373503" y="209974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9 · deux points de vente</a:t>
            </a:r>
          </a:p>
        </p:txBody>
      </p:sp>
      <p:sp>
        <p:nvSpPr>
          <p:cNvPr id="12" name="Rectangle 11"/>
          <p:cNvSpPr/>
          <p:nvPr/>
        </p:nvSpPr>
        <p:spPr>
          <a:xfrm>
            <a:off x="7926120" y="209974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7 · un point de vente</a:t>
            </a:r>
          </a:p>
        </p:txBody>
      </p:sp>
      <p:sp>
        <p:nvSpPr>
          <p:cNvPr id="13" name="Rectangle 12"/>
          <p:cNvSpPr/>
          <p:nvPr/>
        </p:nvSpPr>
        <p:spPr>
          <a:xfrm>
            <a:off x="713232" y="2403906"/>
            <a:ext cx="366027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Ventes réalisées</a:t>
            </a:r>
          </a:p>
        </p:txBody>
      </p:sp>
      <p:sp>
        <p:nvSpPr>
          <p:cNvPr id="14" name="Rectangle 13"/>
          <p:cNvSpPr/>
          <p:nvPr/>
        </p:nvSpPr>
        <p:spPr>
          <a:xfrm>
            <a:off x="4373503" y="240390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84</a:t>
            </a:r>
          </a:p>
        </p:txBody>
      </p:sp>
      <p:sp>
        <p:nvSpPr>
          <p:cNvPr id="15" name="Rectangle 14"/>
          <p:cNvSpPr/>
          <p:nvPr/>
        </p:nvSpPr>
        <p:spPr>
          <a:xfrm>
            <a:off x="7926120" y="240390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62</a:t>
            </a:r>
          </a:p>
        </p:txBody>
      </p:sp>
      <p:sp>
        <p:nvSpPr>
          <p:cNvPr id="16" name="Rectangle 15"/>
          <p:cNvSpPr/>
          <p:nvPr/>
        </p:nvSpPr>
        <p:spPr>
          <a:xfrm>
            <a:off x="713232" y="2708071"/>
            <a:ext cx="366027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Prix de vente moyen</a:t>
            </a:r>
          </a:p>
        </p:txBody>
      </p:sp>
      <p:sp>
        <p:nvSpPr>
          <p:cNvPr id="17" name="Rectangle 16"/>
          <p:cNvSpPr/>
          <p:nvPr/>
        </p:nvSpPr>
        <p:spPr>
          <a:xfrm>
            <a:off x="4373503" y="270807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264 000 €</a:t>
            </a:r>
          </a:p>
        </p:txBody>
      </p:sp>
      <p:sp>
        <p:nvSpPr>
          <p:cNvPr id="18" name="Rectangle 17"/>
          <p:cNvSpPr/>
          <p:nvPr/>
        </p:nvSpPr>
        <p:spPr>
          <a:xfrm>
            <a:off x="7926120" y="270807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312 000 €</a:t>
            </a:r>
          </a:p>
        </p:txBody>
      </p:sp>
      <p:sp>
        <p:nvSpPr>
          <p:cNvPr id="19" name="Rectangle 18"/>
          <p:cNvSpPr/>
          <p:nvPr/>
        </p:nvSpPr>
        <p:spPr>
          <a:xfrm>
            <a:off x="713232" y="3012236"/>
            <a:ext cx="366027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Taux d’honoraires moyen</a:t>
            </a:r>
          </a:p>
        </p:txBody>
      </p:sp>
      <p:sp>
        <p:nvSpPr>
          <p:cNvPr id="20" name="Rectangle 19"/>
          <p:cNvSpPr/>
          <p:nvPr/>
        </p:nvSpPr>
        <p:spPr>
          <a:xfrm>
            <a:off x="4373503" y="301223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5,4 % (5,1 % au S1 2026)</a:t>
            </a:r>
          </a:p>
        </p:txBody>
      </p:sp>
      <p:sp>
        <p:nvSpPr>
          <p:cNvPr id="21" name="Rectangle 20"/>
          <p:cNvSpPr/>
          <p:nvPr/>
        </p:nvSpPr>
        <p:spPr>
          <a:xfrm>
            <a:off x="7926120" y="301223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5,8 % (5,8 % au S1 2026)</a:t>
            </a:r>
          </a:p>
        </p:txBody>
      </p:sp>
      <p:sp>
        <p:nvSpPr>
          <p:cNvPr id="22" name="Rectangle 21"/>
          <p:cNvSpPr/>
          <p:nvPr/>
        </p:nvSpPr>
        <p:spPr>
          <a:xfrm>
            <a:off x="713232" y="3316401"/>
            <a:ext cx="366027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Chiffre d’affaires transaction</a:t>
            </a:r>
          </a:p>
        </p:txBody>
      </p:sp>
      <p:sp>
        <p:nvSpPr>
          <p:cNvPr id="23" name="Rectangle 22"/>
          <p:cNvSpPr/>
          <p:nvPr/>
        </p:nvSpPr>
        <p:spPr>
          <a:xfrm>
            <a:off x="4373503" y="331640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1 198 k€</a:t>
            </a:r>
          </a:p>
        </p:txBody>
      </p:sp>
      <p:sp>
        <p:nvSpPr>
          <p:cNvPr id="24" name="Rectangle 23"/>
          <p:cNvSpPr/>
          <p:nvPr/>
        </p:nvSpPr>
        <p:spPr>
          <a:xfrm>
            <a:off x="7926120" y="331640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1 122 k€</a:t>
            </a:r>
          </a:p>
        </p:txBody>
      </p:sp>
      <p:sp>
        <p:nvSpPr>
          <p:cNvPr id="25" name="Rectangle 24"/>
          <p:cNvSpPr/>
          <p:nvPr/>
        </p:nvSpPr>
        <p:spPr>
          <a:xfrm>
            <a:off x="713232" y="3620566"/>
            <a:ext cx="366027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Périmètre des biens pris en mandat</a:t>
            </a:r>
          </a:p>
        </p:txBody>
      </p:sp>
      <p:sp>
        <p:nvSpPr>
          <p:cNvPr id="26" name="Rectangle 25"/>
          <p:cNvSpPr/>
          <p:nvPr/>
        </p:nvSpPr>
        <p:spPr>
          <a:xfrm>
            <a:off x="4373503" y="362056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Tous types, toute la métropole</a:t>
            </a:r>
          </a:p>
        </p:txBody>
      </p:sp>
      <p:sp>
        <p:nvSpPr>
          <p:cNvPr id="27" name="Rectangle 26"/>
          <p:cNvSpPr/>
          <p:nvPr/>
        </p:nvSpPr>
        <p:spPr>
          <a:xfrm>
            <a:off x="7926120" y="362056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Antérieurs à 1950, quatre quartiers du centre</a:t>
            </a:r>
          </a:p>
        </p:txBody>
      </p:sp>
      <p:sp>
        <p:nvSpPr>
          <p:cNvPr id="28" name="Rectangle 27"/>
          <p:cNvSpPr/>
          <p:nvPr/>
        </p:nvSpPr>
        <p:spPr>
          <a:xfrm>
            <a:off x="713232" y="3924731"/>
            <a:ext cx="366027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Mandats exclusifs / total</a:t>
            </a:r>
          </a:p>
        </p:txBody>
      </p:sp>
      <p:sp>
        <p:nvSpPr>
          <p:cNvPr id="29" name="Rectangle 28"/>
          <p:cNvSpPr/>
          <p:nvPr/>
        </p:nvSpPr>
        <p:spPr>
          <a:xfrm>
            <a:off x="4373503" y="392473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26 sur 84, soit 31 %</a:t>
            </a:r>
          </a:p>
        </p:txBody>
      </p:sp>
      <p:sp>
        <p:nvSpPr>
          <p:cNvPr id="30" name="Rectangle 29"/>
          <p:cNvSpPr/>
          <p:nvPr/>
        </p:nvSpPr>
        <p:spPr>
          <a:xfrm>
            <a:off x="7926120" y="392473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41 sur 62, soit 66 %</a:t>
            </a:r>
          </a:p>
        </p:txBody>
      </p:sp>
      <p:sp>
        <p:nvSpPr>
          <p:cNvPr id="31" name="Rectangle 30"/>
          <p:cNvSpPr/>
          <p:nvPr/>
        </p:nvSpPr>
        <p:spPr>
          <a:xfrm>
            <a:off x="713232" y="4228896"/>
            <a:ext cx="366027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Délai de vente moyen</a:t>
            </a:r>
          </a:p>
        </p:txBody>
      </p:sp>
      <p:sp>
        <p:nvSpPr>
          <p:cNvPr id="32" name="Rectangle 31"/>
          <p:cNvSpPr/>
          <p:nvPr/>
        </p:nvSpPr>
        <p:spPr>
          <a:xfrm>
            <a:off x="4373503" y="422889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94 jours</a:t>
            </a:r>
          </a:p>
        </p:txBody>
      </p:sp>
      <p:sp>
        <p:nvSpPr>
          <p:cNvPr id="33" name="Rectangle 32"/>
          <p:cNvSpPr/>
          <p:nvPr/>
        </p:nvSpPr>
        <p:spPr>
          <a:xfrm>
            <a:off x="7926120" y="422889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71 jours</a:t>
            </a:r>
          </a:p>
        </p:txBody>
      </p:sp>
      <p:sp>
        <p:nvSpPr>
          <p:cNvPr id="34" name="Rectangle 33"/>
          <p:cNvSpPr/>
          <p:nvPr/>
        </p:nvSpPr>
        <p:spPr>
          <a:xfrm>
            <a:off x="713232" y="4533061"/>
            <a:ext cx="366027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Gestion locative</a:t>
            </a:r>
          </a:p>
        </p:txBody>
      </p:sp>
      <p:sp>
        <p:nvSpPr>
          <p:cNvPr id="35" name="Rectangle 34"/>
          <p:cNvSpPr/>
          <p:nvPr/>
        </p:nvSpPr>
        <p:spPr>
          <a:xfrm>
            <a:off x="4373503" y="453306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372 lots</a:t>
            </a:r>
          </a:p>
        </p:txBody>
      </p:sp>
      <p:sp>
        <p:nvSpPr>
          <p:cNvPr id="36" name="Rectangle 35"/>
          <p:cNvSpPr/>
          <p:nvPr/>
        </p:nvSpPr>
        <p:spPr>
          <a:xfrm>
            <a:off x="7926120" y="453306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aucune</a:t>
            </a:r>
          </a:p>
        </p:txBody>
      </p:sp>
      <p:sp>
        <p:nvSpPr>
          <p:cNvPr id="37" name="Rectangle 36"/>
          <p:cNvSpPr/>
          <p:nvPr/>
        </p:nvSpPr>
        <p:spPr>
          <a:xfrm>
            <a:off x="713232" y="4837226"/>
            <a:ext cx="3660271"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Charges fixes annuelles</a:t>
            </a:r>
          </a:p>
        </p:txBody>
      </p:sp>
      <p:sp>
        <p:nvSpPr>
          <p:cNvPr id="38" name="Rectangle 37"/>
          <p:cNvSpPr/>
          <p:nvPr/>
        </p:nvSpPr>
        <p:spPr>
          <a:xfrm>
            <a:off x="4373503" y="483722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1 348 k€</a:t>
            </a:r>
          </a:p>
        </p:txBody>
      </p:sp>
      <p:sp>
        <p:nvSpPr>
          <p:cNvPr id="39" name="Rectangle 38"/>
          <p:cNvSpPr/>
          <p:nvPr/>
        </p:nvSpPr>
        <p:spPr>
          <a:xfrm>
            <a:off x="7926120" y="4837226"/>
            <a:ext cx="3552616" cy="304165"/>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980 k€</a:t>
            </a:r>
          </a:p>
        </p:txBody>
      </p:sp>
      <p:sp>
        <p:nvSpPr>
          <p:cNvPr id="40" name="Rectangle 39"/>
          <p:cNvSpPr/>
          <p:nvPr/>
        </p:nvSpPr>
        <p:spPr>
          <a:xfrm>
            <a:off x="713232" y="5141391"/>
            <a:ext cx="3660271"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1" i="0">
                <a:solidFill>
                  <a:srgbClr val="1A1A1A"/>
                </a:solidFill>
                <a:latin typeface="Calibri"/>
              </a:rPr>
              <a:t>Résultat d’exploitation</a:t>
            </a:r>
          </a:p>
        </p:txBody>
      </p:sp>
      <p:sp>
        <p:nvSpPr>
          <p:cNvPr id="41" name="Rectangle 40"/>
          <p:cNvSpPr/>
          <p:nvPr/>
        </p:nvSpPr>
        <p:spPr>
          <a:xfrm>
            <a:off x="4373503" y="514139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a:solidFill>
                  <a:srgbClr val="33383D"/>
                </a:solidFill>
                <a:latin typeface="Calibri"/>
              </a:rPr>
              <a:t>+ 98 k€</a:t>
            </a:r>
          </a:p>
        </p:txBody>
      </p:sp>
      <p:sp>
        <p:nvSpPr>
          <p:cNvPr id="42" name="Rectangle 41"/>
          <p:cNvSpPr/>
          <p:nvPr/>
        </p:nvSpPr>
        <p:spPr>
          <a:xfrm>
            <a:off x="7926120" y="5141391"/>
            <a:ext cx="3552616" cy="304165"/>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00" b="0" i="0" dirty="0">
                <a:solidFill>
                  <a:srgbClr val="33383D"/>
                </a:solidFill>
                <a:latin typeface="Calibri"/>
              </a:rPr>
              <a:t>+ 1</a:t>
            </a:r>
            <a:r>
              <a:rPr lang="fr-FR" sz="1100" b="0" i="0" dirty="0">
                <a:solidFill>
                  <a:srgbClr val="33383D"/>
                </a:solidFill>
                <a:latin typeface="Calibri"/>
              </a:rPr>
              <a:t>42</a:t>
            </a:r>
            <a:r>
              <a:rPr sz="1100" b="0" i="0" dirty="0">
                <a:solidFill>
                  <a:srgbClr val="33383D"/>
                </a:solidFill>
                <a:latin typeface="Calibri"/>
              </a:rPr>
              <a:t> k€</a:t>
            </a:r>
          </a:p>
        </p:txBody>
      </p:sp>
      <p:sp>
        <p:nvSpPr>
          <p:cNvPr id="43" name="Rounded Rectangle 42"/>
          <p:cNvSpPr/>
          <p:nvPr/>
        </p:nvSpPr>
        <p:spPr>
          <a:xfrm>
            <a:off x="713232" y="5610148"/>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Consigne : identifiez les trois écarts qui expliquent le résultat, et dites lequel des trois vous sauriez reproduire en un 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39</a:t>
            </a:r>
          </a:p>
        </p:txBody>
      </p:sp>
      <p:sp>
        <p:nvSpPr>
          <p:cNvPr id="4" name="TextBox 3"/>
          <p:cNvSpPr txBox="1"/>
          <p:nvPr/>
        </p:nvSpPr>
        <p:spPr>
          <a:xfrm>
            <a:off x="713232" y="42062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Les ressources inemployées de Sainte-Croix</a:t>
            </a:r>
          </a:p>
        </p:txBody>
      </p:sp>
      <p:sp>
        <p:nvSpPr>
          <p:cNvPr id="5" name="TextBox 4"/>
          <p:cNvSpPr txBox="1"/>
          <p:nvPr/>
        </p:nvSpPr>
        <p:spPr>
          <a:xfrm>
            <a:off x="713232" y="86868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Exercice : pour chaque ressource détenue, quel service productif est rendu, et lequel ne l’est pas ?</a:t>
            </a:r>
          </a:p>
        </p:txBody>
      </p:sp>
      <p:sp>
        <p:nvSpPr>
          <p:cNvPr id="6" name="Rounded Rectangle 5"/>
          <p:cNvSpPr/>
          <p:nvPr/>
        </p:nvSpPr>
        <p:spPr>
          <a:xfrm>
            <a:off x="10560679" y="402336"/>
            <a:ext cx="918057"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EXERCICE</a:t>
            </a:r>
          </a:p>
        </p:txBody>
      </p:sp>
      <p:sp>
        <p:nvSpPr>
          <p:cNvPr id="7" name="Rounded Rectangle 6"/>
          <p:cNvSpPr/>
          <p:nvPr/>
        </p:nvSpPr>
        <p:spPr>
          <a:xfrm>
            <a:off x="713232" y="1694755"/>
            <a:ext cx="5245592" cy="3769997"/>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Ce que l’agence possède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 fichier de 620 acquéreurs qualifiés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372 lots en gestion et une relation de quinze ans avec 90 bailleurs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Vingt-deux ans d’expérience cumulée sur le bâti ancien bordelais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340 avis en ligne, note moyenne 4,7</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Deux vitrines en rue commerçante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 logiciel de transaction récent, un CRM, un outil d’estimation</a:t>
            </a:r>
          </a:p>
        </p:txBody>
      </p:sp>
      <p:sp>
        <p:nvSpPr>
          <p:cNvPr id="8" name="Rounded Rectangle 7"/>
          <p:cNvSpPr/>
          <p:nvPr/>
        </p:nvSpPr>
        <p:spPr>
          <a:xfrm>
            <a:off x="6233144" y="1694755"/>
            <a:ext cx="5245592" cy="3769997"/>
          </a:xfrm>
          <a:prstGeom prst="roundRect">
            <a:avLst>
              <a:gd name="adj" fmla="val 6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dirty="0">
                <a:solidFill>
                  <a:srgbClr val="FFFFFF"/>
                </a:solidFill>
                <a:latin typeface="Cambria"/>
              </a:rPr>
              <a:t>Le service </a:t>
            </a:r>
            <a:r>
              <a:rPr sz="1450" b="1" i="0" dirty="0" err="1">
                <a:solidFill>
                  <a:srgbClr val="FFFFFF"/>
                </a:solidFill>
                <a:latin typeface="Cambria"/>
              </a:rPr>
              <a:t>rendu</a:t>
            </a:r>
            <a:r>
              <a:rPr sz="1450" b="1" i="0" dirty="0">
                <a:solidFill>
                  <a:srgbClr val="FFFFFF"/>
                </a:solidFill>
                <a:latin typeface="Cambria"/>
              </a:rPr>
              <a:t>, et </a:t>
            </a:r>
            <a:r>
              <a:rPr sz="1450" b="1" i="0" dirty="0" err="1">
                <a:solidFill>
                  <a:srgbClr val="FFFFFF"/>
                </a:solidFill>
                <a:latin typeface="Cambria"/>
              </a:rPr>
              <a:t>celui</a:t>
            </a:r>
            <a:r>
              <a:rPr sz="1450" b="1" i="0" dirty="0">
                <a:solidFill>
                  <a:srgbClr val="FFFFFF"/>
                </a:solidFill>
                <a:latin typeface="Cambria"/>
              </a:rPr>
              <a:t> qui ne </a:t>
            </a:r>
            <a:r>
              <a:rPr sz="1450" b="1" i="0" dirty="0" err="1">
                <a:solidFill>
                  <a:srgbClr val="FFFFFF"/>
                </a:solidFill>
                <a:latin typeface="Cambria"/>
              </a:rPr>
              <a:t>l’est</a:t>
            </a:r>
            <a:r>
              <a:rPr sz="1450" b="1" i="0" dirty="0">
                <a:solidFill>
                  <a:srgbClr val="FFFFFF"/>
                </a:solidFill>
                <a:latin typeface="Cambria"/>
              </a:rPr>
              <a:t> pas</a:t>
            </a:r>
          </a:p>
          <a:p>
            <a:pPr marL="155448" indent="-155448">
              <a:lnSpc>
                <a:spcPct val="106000"/>
              </a:lnSpc>
              <a:spcBef>
                <a:spcPts val="0"/>
              </a:spcBef>
              <a:spcAft>
                <a:spcPts val="300"/>
              </a:spcAft>
            </a:pPr>
            <a:r>
              <a:rPr sz="1250" dirty="0">
                <a:solidFill>
                  <a:srgbClr val="D9C7A8"/>
                </a:solidFill>
                <a:latin typeface="Calibri"/>
              </a:rPr>
              <a:t>—  </a:t>
            </a:r>
            <a:r>
              <a:rPr sz="1250" b="0" dirty="0" err="1">
                <a:solidFill>
                  <a:srgbClr val="DDE3EA"/>
                </a:solidFill>
                <a:latin typeface="Calibri"/>
              </a:rPr>
              <a:t>Rendu</a:t>
            </a:r>
            <a:r>
              <a:rPr sz="1250" b="0" dirty="0">
                <a:solidFill>
                  <a:srgbClr val="DDE3EA"/>
                </a:solidFill>
                <a:latin typeface="Calibri"/>
              </a:rPr>
              <a:t> : envoi </a:t>
            </a:r>
            <a:r>
              <a:rPr sz="1250" b="0" dirty="0" err="1">
                <a:solidFill>
                  <a:srgbClr val="DDE3EA"/>
                </a:solidFill>
                <a:latin typeface="Calibri"/>
              </a:rPr>
              <a:t>d’alertes</a:t>
            </a:r>
            <a:r>
              <a:rPr sz="1250" b="0" dirty="0">
                <a:solidFill>
                  <a:srgbClr val="DDE3EA"/>
                </a:solidFill>
                <a:latin typeface="Calibri"/>
              </a:rPr>
              <a:t> </a:t>
            </a:r>
            <a:r>
              <a:rPr sz="1250" b="0" dirty="0" err="1">
                <a:solidFill>
                  <a:srgbClr val="DDE3EA"/>
                </a:solidFill>
                <a:latin typeface="Calibri"/>
              </a:rPr>
              <a:t>automatiques</a:t>
            </a:r>
            <a:r>
              <a:rPr sz="1250" b="0" dirty="0">
                <a:solidFill>
                  <a:srgbClr val="DDE3EA"/>
                </a:solidFill>
                <a:latin typeface="Calibri"/>
              </a:rPr>
              <a:t>. Non </a:t>
            </a:r>
            <a:r>
              <a:rPr sz="1250" b="0" dirty="0" err="1">
                <a:solidFill>
                  <a:srgbClr val="DDE3EA"/>
                </a:solidFill>
                <a:latin typeface="Calibri"/>
              </a:rPr>
              <a:t>rendu</a:t>
            </a:r>
            <a:r>
              <a:rPr sz="1250" b="0" dirty="0">
                <a:solidFill>
                  <a:srgbClr val="DDE3EA"/>
                </a:solidFill>
                <a:latin typeface="Calibri"/>
              </a:rPr>
              <a:t> :, avant-première sur </a:t>
            </a:r>
            <a:r>
              <a:rPr sz="1250" b="0" dirty="0" err="1">
                <a:solidFill>
                  <a:srgbClr val="DDE3EA"/>
                </a:solidFill>
                <a:latin typeface="Calibri"/>
              </a:rPr>
              <a:t>mandat</a:t>
            </a:r>
            <a:r>
              <a:rPr sz="1250" b="0" dirty="0">
                <a:solidFill>
                  <a:srgbClr val="DDE3EA"/>
                </a:solidFill>
                <a:latin typeface="Calibri"/>
              </a:rPr>
              <a:t> </a:t>
            </a:r>
            <a:r>
              <a:rPr sz="1250" b="0" dirty="0" err="1">
                <a:solidFill>
                  <a:srgbClr val="DDE3EA"/>
                </a:solidFill>
                <a:latin typeface="Calibri"/>
              </a:rPr>
              <a:t>exclusif</a:t>
            </a:r>
            <a:endParaRPr sz="1250" b="0" dirty="0">
              <a:solidFill>
                <a:srgbClr val="DDE3EA"/>
              </a:solidFill>
              <a:latin typeface="Calibri"/>
            </a:endParaRPr>
          </a:p>
          <a:p>
            <a:pPr marL="155448" indent="-155448">
              <a:lnSpc>
                <a:spcPct val="106000"/>
              </a:lnSpc>
              <a:spcBef>
                <a:spcPts val="0"/>
              </a:spcBef>
              <a:spcAft>
                <a:spcPts val="300"/>
              </a:spcAft>
            </a:pPr>
            <a:r>
              <a:rPr sz="1250" dirty="0">
                <a:solidFill>
                  <a:srgbClr val="D9C7A8"/>
                </a:solidFill>
                <a:latin typeface="Calibri"/>
              </a:rPr>
              <a:t>—  </a:t>
            </a:r>
            <a:r>
              <a:rPr sz="1250" b="0" dirty="0" err="1">
                <a:solidFill>
                  <a:srgbClr val="DDE3EA"/>
                </a:solidFill>
                <a:latin typeface="Calibri"/>
              </a:rPr>
              <a:t>Rendu</a:t>
            </a:r>
            <a:r>
              <a:rPr sz="1250" b="0" dirty="0">
                <a:solidFill>
                  <a:srgbClr val="DDE3EA"/>
                </a:solidFill>
                <a:latin typeface="Calibri"/>
              </a:rPr>
              <a:t> : </a:t>
            </a:r>
            <a:r>
              <a:rPr sz="1250" b="0" dirty="0" err="1">
                <a:solidFill>
                  <a:srgbClr val="DDE3EA"/>
                </a:solidFill>
                <a:latin typeface="Calibri"/>
              </a:rPr>
              <a:t>encaissement</a:t>
            </a:r>
            <a:r>
              <a:rPr sz="1250" b="0" dirty="0">
                <a:solidFill>
                  <a:srgbClr val="DDE3EA"/>
                </a:solidFill>
                <a:latin typeface="Calibri"/>
              </a:rPr>
              <a:t> des </a:t>
            </a:r>
            <a:r>
              <a:rPr sz="1250" b="0" dirty="0" err="1">
                <a:solidFill>
                  <a:srgbClr val="DDE3EA"/>
                </a:solidFill>
                <a:latin typeface="Calibri"/>
              </a:rPr>
              <a:t>loyers</a:t>
            </a:r>
            <a:r>
              <a:rPr sz="1250" b="0" dirty="0">
                <a:solidFill>
                  <a:srgbClr val="DDE3EA"/>
                </a:solidFill>
                <a:latin typeface="Calibri"/>
              </a:rPr>
              <a:t> et gestion courante. Non </a:t>
            </a:r>
            <a:r>
              <a:rPr sz="1250" b="0" dirty="0" err="1">
                <a:solidFill>
                  <a:srgbClr val="DDE3EA"/>
                </a:solidFill>
                <a:latin typeface="Calibri"/>
              </a:rPr>
              <a:t>rendu</a:t>
            </a:r>
            <a:r>
              <a:rPr sz="1250" b="0" dirty="0">
                <a:solidFill>
                  <a:srgbClr val="DDE3EA"/>
                </a:solidFill>
                <a:latin typeface="Calibri"/>
              </a:rPr>
              <a:t> : </a:t>
            </a:r>
            <a:r>
              <a:rPr sz="1250" b="0" dirty="0" err="1">
                <a:solidFill>
                  <a:srgbClr val="DDE3EA"/>
                </a:solidFill>
                <a:latin typeface="Calibri"/>
              </a:rPr>
              <a:t>détection</a:t>
            </a:r>
            <a:r>
              <a:rPr sz="1250" b="0" dirty="0">
                <a:solidFill>
                  <a:srgbClr val="DDE3EA"/>
                </a:solidFill>
                <a:latin typeface="Calibri"/>
              </a:rPr>
              <a:t> des </a:t>
            </a:r>
            <a:r>
              <a:rPr sz="1250" b="0" dirty="0" err="1">
                <a:solidFill>
                  <a:srgbClr val="DDE3EA"/>
                </a:solidFill>
                <a:latin typeface="Calibri"/>
              </a:rPr>
              <a:t>bailleurs</a:t>
            </a:r>
            <a:r>
              <a:rPr sz="1250" b="0" dirty="0">
                <a:solidFill>
                  <a:srgbClr val="DDE3EA"/>
                </a:solidFill>
                <a:latin typeface="Calibri"/>
              </a:rPr>
              <a:t> </a:t>
            </a:r>
            <a:r>
              <a:rPr sz="1250" b="0" dirty="0" err="1">
                <a:solidFill>
                  <a:srgbClr val="DDE3EA"/>
                </a:solidFill>
                <a:latin typeface="Calibri"/>
              </a:rPr>
              <a:t>classés</a:t>
            </a:r>
            <a:r>
              <a:rPr sz="1250" b="0" dirty="0">
                <a:solidFill>
                  <a:srgbClr val="DDE3EA"/>
                </a:solidFill>
                <a:latin typeface="Calibri"/>
              </a:rPr>
              <a:t> F </a:t>
            </a:r>
            <a:r>
              <a:rPr sz="1250" b="0" dirty="0" err="1">
                <a:solidFill>
                  <a:srgbClr val="DDE3EA"/>
                </a:solidFill>
                <a:latin typeface="Calibri"/>
              </a:rPr>
              <a:t>ou</a:t>
            </a:r>
            <a:r>
              <a:rPr sz="1250" b="0" dirty="0">
                <a:solidFill>
                  <a:srgbClr val="DDE3EA"/>
                </a:solidFill>
                <a:latin typeface="Calibri"/>
              </a:rPr>
              <a:t> G qui </a:t>
            </a:r>
            <a:r>
              <a:rPr sz="1250" b="0" dirty="0" err="1">
                <a:solidFill>
                  <a:srgbClr val="DDE3EA"/>
                </a:solidFill>
                <a:latin typeface="Calibri"/>
              </a:rPr>
              <a:t>vont</a:t>
            </a:r>
            <a:r>
              <a:rPr sz="1250" b="0" dirty="0">
                <a:solidFill>
                  <a:srgbClr val="DDE3EA"/>
                </a:solidFill>
                <a:latin typeface="Calibri"/>
              </a:rPr>
              <a:t> </a:t>
            </a:r>
            <a:r>
              <a:rPr sz="1250" b="0" dirty="0" err="1">
                <a:solidFill>
                  <a:srgbClr val="DDE3EA"/>
                </a:solidFill>
                <a:latin typeface="Calibri"/>
              </a:rPr>
              <a:t>arbitrer</a:t>
            </a:r>
            <a:r>
              <a:rPr sz="1250" b="0" dirty="0">
                <a:solidFill>
                  <a:srgbClr val="DDE3EA"/>
                </a:solidFill>
                <a:latin typeface="Calibri"/>
              </a:rPr>
              <a:t> entre </a:t>
            </a:r>
            <a:r>
              <a:rPr sz="1250" b="0" dirty="0" err="1">
                <a:solidFill>
                  <a:srgbClr val="DDE3EA"/>
                </a:solidFill>
                <a:latin typeface="Calibri"/>
              </a:rPr>
              <a:t>rénovation</a:t>
            </a:r>
            <a:r>
              <a:rPr sz="1250" b="0" dirty="0">
                <a:solidFill>
                  <a:srgbClr val="DDE3EA"/>
                </a:solidFill>
                <a:latin typeface="Calibri"/>
              </a:rPr>
              <a:t> et vente</a:t>
            </a:r>
          </a:p>
          <a:p>
            <a:pPr marL="155448" indent="-155448">
              <a:lnSpc>
                <a:spcPct val="106000"/>
              </a:lnSpc>
              <a:spcBef>
                <a:spcPts val="0"/>
              </a:spcBef>
              <a:spcAft>
                <a:spcPts val="300"/>
              </a:spcAft>
            </a:pPr>
            <a:r>
              <a:rPr sz="1250" dirty="0">
                <a:solidFill>
                  <a:srgbClr val="D9C7A8"/>
                </a:solidFill>
                <a:latin typeface="Calibri"/>
              </a:rPr>
              <a:t>—  </a:t>
            </a:r>
            <a:r>
              <a:rPr sz="1250" b="0" dirty="0" err="1">
                <a:solidFill>
                  <a:srgbClr val="DDE3EA"/>
                </a:solidFill>
                <a:latin typeface="Calibri"/>
              </a:rPr>
              <a:t>Rendu</a:t>
            </a:r>
            <a:r>
              <a:rPr sz="1250" b="0" dirty="0">
                <a:solidFill>
                  <a:srgbClr val="DDE3EA"/>
                </a:solidFill>
                <a:latin typeface="Calibri"/>
              </a:rPr>
              <a:t> : estimation. Non </a:t>
            </a:r>
            <a:r>
              <a:rPr sz="1250" b="0" dirty="0" err="1">
                <a:solidFill>
                  <a:srgbClr val="DDE3EA"/>
                </a:solidFill>
                <a:latin typeface="Calibri"/>
              </a:rPr>
              <a:t>rendu</a:t>
            </a:r>
            <a:r>
              <a:rPr sz="1250" b="0" dirty="0">
                <a:solidFill>
                  <a:srgbClr val="DDE3EA"/>
                </a:solidFill>
                <a:latin typeface="Calibri"/>
              </a:rPr>
              <a:t> : conseil </a:t>
            </a:r>
            <a:r>
              <a:rPr sz="1250" b="0" dirty="0" err="1">
                <a:solidFill>
                  <a:srgbClr val="DDE3EA"/>
                </a:solidFill>
                <a:latin typeface="Calibri"/>
              </a:rPr>
              <a:t>en</a:t>
            </a:r>
            <a:r>
              <a:rPr sz="1250" b="0" dirty="0">
                <a:solidFill>
                  <a:srgbClr val="DDE3EA"/>
                </a:solidFill>
                <a:latin typeface="Calibri"/>
              </a:rPr>
              <a:t> </a:t>
            </a:r>
            <a:r>
              <a:rPr sz="1250" b="0" dirty="0" err="1">
                <a:solidFill>
                  <a:srgbClr val="DDE3EA"/>
                </a:solidFill>
                <a:latin typeface="Calibri"/>
              </a:rPr>
              <a:t>amont</a:t>
            </a:r>
            <a:r>
              <a:rPr sz="1250" b="0" dirty="0">
                <a:solidFill>
                  <a:srgbClr val="DDE3EA"/>
                </a:solidFill>
                <a:latin typeface="Calibri"/>
              </a:rPr>
              <a:t> de la mise </a:t>
            </a:r>
            <a:r>
              <a:rPr sz="1250" b="0" dirty="0" err="1">
                <a:solidFill>
                  <a:srgbClr val="DDE3EA"/>
                </a:solidFill>
                <a:latin typeface="Calibri"/>
              </a:rPr>
              <a:t>en</a:t>
            </a:r>
            <a:r>
              <a:rPr sz="1250" b="0" dirty="0">
                <a:solidFill>
                  <a:srgbClr val="DDE3EA"/>
                </a:solidFill>
                <a:latin typeface="Calibri"/>
              </a:rPr>
              <a:t> vente, formation des nouveaux entrants, </a:t>
            </a:r>
            <a:r>
              <a:rPr sz="1250" b="0" dirty="0" err="1">
                <a:solidFill>
                  <a:srgbClr val="DDE3EA"/>
                </a:solidFill>
                <a:latin typeface="Calibri"/>
              </a:rPr>
              <a:t>méthode</a:t>
            </a:r>
            <a:r>
              <a:rPr sz="1250" b="0" dirty="0">
                <a:solidFill>
                  <a:srgbClr val="DDE3EA"/>
                </a:solidFill>
                <a:latin typeface="Calibri"/>
              </a:rPr>
              <a:t> transmissible</a:t>
            </a:r>
          </a:p>
          <a:p>
            <a:pPr marL="155448" indent="-155448">
              <a:lnSpc>
                <a:spcPct val="106000"/>
              </a:lnSpc>
              <a:spcBef>
                <a:spcPts val="0"/>
              </a:spcBef>
              <a:spcAft>
                <a:spcPts val="300"/>
              </a:spcAft>
            </a:pPr>
            <a:r>
              <a:rPr sz="1250" dirty="0">
                <a:solidFill>
                  <a:srgbClr val="D9C7A8"/>
                </a:solidFill>
                <a:latin typeface="Calibri"/>
              </a:rPr>
              <a:t>—  </a:t>
            </a:r>
            <a:r>
              <a:rPr sz="1250" b="0" dirty="0" err="1">
                <a:solidFill>
                  <a:srgbClr val="DDE3EA"/>
                </a:solidFill>
                <a:latin typeface="Calibri"/>
              </a:rPr>
              <a:t>Rendu</a:t>
            </a:r>
            <a:r>
              <a:rPr sz="1250" b="0" dirty="0">
                <a:solidFill>
                  <a:srgbClr val="DDE3EA"/>
                </a:solidFill>
                <a:latin typeface="Calibri"/>
              </a:rPr>
              <a:t> : </a:t>
            </a:r>
            <a:r>
              <a:rPr sz="1250" b="0" dirty="0" err="1">
                <a:solidFill>
                  <a:srgbClr val="DDE3EA"/>
                </a:solidFill>
                <a:latin typeface="Calibri"/>
              </a:rPr>
              <a:t>rassurer</a:t>
            </a:r>
            <a:r>
              <a:rPr sz="1250" b="0" dirty="0">
                <a:solidFill>
                  <a:srgbClr val="DDE3EA"/>
                </a:solidFill>
                <a:latin typeface="Calibri"/>
              </a:rPr>
              <a:t> un prospect qui compare. Non </a:t>
            </a:r>
            <a:r>
              <a:rPr sz="1250" b="0" dirty="0" err="1">
                <a:solidFill>
                  <a:srgbClr val="DDE3EA"/>
                </a:solidFill>
                <a:latin typeface="Calibri"/>
              </a:rPr>
              <a:t>rendu</a:t>
            </a:r>
            <a:r>
              <a:rPr sz="1250" b="0" dirty="0">
                <a:solidFill>
                  <a:srgbClr val="DDE3EA"/>
                </a:solidFill>
                <a:latin typeface="Calibri"/>
              </a:rPr>
              <a:t> : argument de </a:t>
            </a:r>
            <a:r>
              <a:rPr sz="1250" b="0" dirty="0" err="1">
                <a:solidFill>
                  <a:srgbClr val="DDE3EA"/>
                </a:solidFill>
                <a:latin typeface="Calibri"/>
              </a:rPr>
              <a:t>négociation</a:t>
            </a:r>
            <a:r>
              <a:rPr sz="1250" b="0" dirty="0">
                <a:solidFill>
                  <a:srgbClr val="DDE3EA"/>
                </a:solidFill>
                <a:latin typeface="Calibri"/>
              </a:rPr>
              <a:t> </a:t>
            </a:r>
            <a:r>
              <a:rPr sz="1250" b="0" dirty="0" err="1">
                <a:solidFill>
                  <a:srgbClr val="DDE3EA"/>
                </a:solidFill>
                <a:latin typeface="Calibri"/>
              </a:rPr>
              <a:t>d’honoraires</a:t>
            </a:r>
            <a:r>
              <a:rPr sz="1250" b="0" dirty="0">
                <a:solidFill>
                  <a:srgbClr val="DDE3EA"/>
                </a:solidFill>
                <a:latin typeface="Calibri"/>
              </a:rPr>
              <a:t>, </a:t>
            </a:r>
            <a:r>
              <a:rPr sz="1250" b="0" dirty="0" err="1">
                <a:solidFill>
                  <a:srgbClr val="DDE3EA"/>
                </a:solidFill>
                <a:latin typeface="Calibri"/>
              </a:rPr>
              <a:t>preuve</a:t>
            </a:r>
            <a:r>
              <a:rPr sz="1250" b="0" dirty="0">
                <a:solidFill>
                  <a:srgbClr val="DDE3EA"/>
                </a:solidFill>
                <a:latin typeface="Calibri"/>
              </a:rPr>
              <a:t> opposable</a:t>
            </a:r>
          </a:p>
          <a:p>
            <a:pPr marL="155448" indent="-155448">
              <a:lnSpc>
                <a:spcPct val="106000"/>
              </a:lnSpc>
              <a:spcBef>
                <a:spcPts val="0"/>
              </a:spcBef>
              <a:spcAft>
                <a:spcPts val="300"/>
              </a:spcAft>
            </a:pPr>
            <a:r>
              <a:rPr sz="1250" dirty="0">
                <a:solidFill>
                  <a:srgbClr val="D9C7A8"/>
                </a:solidFill>
                <a:latin typeface="Calibri"/>
              </a:rPr>
              <a:t>—  </a:t>
            </a:r>
            <a:r>
              <a:rPr sz="1250" b="0" dirty="0" err="1">
                <a:solidFill>
                  <a:srgbClr val="DDE3EA"/>
                </a:solidFill>
                <a:latin typeface="Calibri"/>
              </a:rPr>
              <a:t>Rendu</a:t>
            </a:r>
            <a:r>
              <a:rPr sz="1250" b="0" dirty="0">
                <a:solidFill>
                  <a:srgbClr val="DDE3EA"/>
                </a:solidFill>
                <a:latin typeface="Calibri"/>
              </a:rPr>
              <a:t> : </a:t>
            </a:r>
            <a:r>
              <a:rPr sz="1250" b="0" dirty="0" err="1">
                <a:solidFill>
                  <a:srgbClr val="DDE3EA"/>
                </a:solidFill>
                <a:latin typeface="Calibri"/>
              </a:rPr>
              <a:t>visibilité</a:t>
            </a:r>
            <a:r>
              <a:rPr sz="1250" b="0" dirty="0">
                <a:solidFill>
                  <a:srgbClr val="DDE3EA"/>
                </a:solidFill>
                <a:latin typeface="Calibri"/>
              </a:rPr>
              <a:t> </a:t>
            </a:r>
            <a:r>
              <a:rPr sz="1250" b="0" dirty="0" err="1">
                <a:solidFill>
                  <a:srgbClr val="DDE3EA"/>
                </a:solidFill>
                <a:latin typeface="Calibri"/>
              </a:rPr>
              <a:t>résiduelle</a:t>
            </a:r>
            <a:r>
              <a:rPr sz="1250" b="0" dirty="0">
                <a:solidFill>
                  <a:srgbClr val="DDE3EA"/>
                </a:solidFill>
                <a:latin typeface="Calibri"/>
              </a:rPr>
              <a:t>. </a:t>
            </a:r>
            <a:r>
              <a:rPr sz="1250" b="0" dirty="0" err="1">
                <a:solidFill>
                  <a:srgbClr val="DDE3EA"/>
                </a:solidFill>
                <a:latin typeface="Calibri"/>
              </a:rPr>
              <a:t>Coût</a:t>
            </a:r>
            <a:r>
              <a:rPr sz="1250" b="0" dirty="0">
                <a:solidFill>
                  <a:srgbClr val="DDE3EA"/>
                </a:solidFill>
                <a:latin typeface="Calibri"/>
              </a:rPr>
              <a:t> fixe </a:t>
            </a:r>
            <a:r>
              <a:rPr sz="1250" b="0" dirty="0" err="1">
                <a:solidFill>
                  <a:srgbClr val="DDE3EA"/>
                </a:solidFill>
                <a:latin typeface="Calibri"/>
              </a:rPr>
              <a:t>élevé</a:t>
            </a:r>
            <a:r>
              <a:rPr sz="1250" b="0" dirty="0">
                <a:solidFill>
                  <a:srgbClr val="DDE3EA"/>
                </a:solidFill>
                <a:latin typeface="Calibri"/>
              </a:rPr>
              <a:t>, </a:t>
            </a:r>
            <a:r>
              <a:rPr sz="1250" b="0" dirty="0" err="1">
                <a:solidFill>
                  <a:srgbClr val="DDE3EA"/>
                </a:solidFill>
                <a:latin typeface="Calibri"/>
              </a:rPr>
              <a:t>valeur</a:t>
            </a:r>
            <a:r>
              <a:rPr sz="1250" b="0" dirty="0">
                <a:solidFill>
                  <a:srgbClr val="DDE3EA"/>
                </a:solidFill>
                <a:latin typeface="Calibri"/>
              </a:rPr>
              <a:t> </a:t>
            </a:r>
            <a:r>
              <a:rPr sz="1250" b="0" dirty="0" err="1">
                <a:solidFill>
                  <a:srgbClr val="DDE3EA"/>
                </a:solidFill>
                <a:latin typeface="Calibri"/>
              </a:rPr>
              <a:t>en</a:t>
            </a:r>
            <a:r>
              <a:rPr sz="1250" b="0" dirty="0">
                <a:solidFill>
                  <a:srgbClr val="DDE3EA"/>
                </a:solidFill>
                <a:latin typeface="Calibri"/>
              </a:rPr>
              <a:t> </a:t>
            </a:r>
            <a:r>
              <a:rPr sz="1250" b="0" dirty="0" err="1">
                <a:solidFill>
                  <a:srgbClr val="DDE3EA"/>
                </a:solidFill>
                <a:latin typeface="Calibri"/>
              </a:rPr>
              <a:t>baisse</a:t>
            </a:r>
            <a:endParaRPr sz="1250" b="0" dirty="0">
              <a:solidFill>
                <a:srgbClr val="DDE3EA"/>
              </a:solidFill>
              <a:latin typeface="Calibri"/>
            </a:endParaRPr>
          </a:p>
          <a:p>
            <a:pPr marL="155448" indent="-155448">
              <a:lnSpc>
                <a:spcPct val="106000"/>
              </a:lnSpc>
              <a:spcBef>
                <a:spcPts val="0"/>
              </a:spcBef>
              <a:spcAft>
                <a:spcPts val="300"/>
              </a:spcAft>
            </a:pPr>
            <a:r>
              <a:rPr sz="1250" dirty="0">
                <a:solidFill>
                  <a:srgbClr val="D9C7A8"/>
                </a:solidFill>
                <a:latin typeface="Calibri"/>
              </a:rPr>
              <a:t>—  </a:t>
            </a:r>
            <a:r>
              <a:rPr sz="1250" b="0" dirty="0" err="1">
                <a:solidFill>
                  <a:srgbClr val="DDE3EA"/>
                </a:solidFill>
                <a:latin typeface="Calibri"/>
              </a:rPr>
              <a:t>Rendu</a:t>
            </a:r>
            <a:r>
              <a:rPr sz="1250" b="0" dirty="0">
                <a:solidFill>
                  <a:srgbClr val="DDE3EA"/>
                </a:solidFill>
                <a:latin typeface="Calibri"/>
              </a:rPr>
              <a:t> : </a:t>
            </a:r>
            <a:r>
              <a:rPr sz="1250" b="0" dirty="0" err="1">
                <a:solidFill>
                  <a:srgbClr val="DDE3EA"/>
                </a:solidFill>
                <a:latin typeface="Calibri"/>
              </a:rPr>
              <a:t>conformité</a:t>
            </a:r>
            <a:r>
              <a:rPr sz="1250" b="0" dirty="0">
                <a:solidFill>
                  <a:srgbClr val="DDE3EA"/>
                </a:solidFill>
                <a:latin typeface="Calibri"/>
              </a:rPr>
              <a:t> et </a:t>
            </a:r>
            <a:r>
              <a:rPr sz="1250" b="0" dirty="0" err="1">
                <a:solidFill>
                  <a:srgbClr val="DDE3EA"/>
                </a:solidFill>
                <a:latin typeface="Calibri"/>
              </a:rPr>
              <a:t>productivité</a:t>
            </a:r>
            <a:r>
              <a:rPr sz="1250" b="0" dirty="0">
                <a:solidFill>
                  <a:srgbClr val="DDE3EA"/>
                </a:solidFill>
                <a:latin typeface="Calibri"/>
              </a:rPr>
              <a:t>. </a:t>
            </a:r>
            <a:r>
              <a:rPr sz="1250" b="0" dirty="0" err="1">
                <a:solidFill>
                  <a:srgbClr val="DDE3EA"/>
                </a:solidFill>
                <a:latin typeface="Calibri"/>
              </a:rPr>
              <a:t>Aucune</a:t>
            </a:r>
            <a:r>
              <a:rPr sz="1250" b="0" dirty="0">
                <a:solidFill>
                  <a:srgbClr val="DDE3EA"/>
                </a:solidFill>
                <a:latin typeface="Calibri"/>
              </a:rPr>
              <a:t> </a:t>
            </a:r>
            <a:r>
              <a:rPr sz="1250" b="0" dirty="0" err="1">
                <a:solidFill>
                  <a:srgbClr val="DDE3EA"/>
                </a:solidFill>
                <a:latin typeface="Calibri"/>
              </a:rPr>
              <a:t>différenciation</a:t>
            </a:r>
            <a:r>
              <a:rPr sz="1250" b="0" dirty="0">
                <a:solidFill>
                  <a:srgbClr val="DDE3EA"/>
                </a:solidFill>
                <a:latin typeface="Calibri"/>
              </a:rPr>
              <a:t> : </a:t>
            </a:r>
            <a:r>
              <a:rPr sz="1250" b="0" dirty="0" err="1">
                <a:solidFill>
                  <a:srgbClr val="DDE3EA"/>
                </a:solidFill>
                <a:latin typeface="Calibri"/>
              </a:rPr>
              <a:t>tous</a:t>
            </a:r>
            <a:r>
              <a:rPr sz="1250" b="0" dirty="0">
                <a:solidFill>
                  <a:srgbClr val="DDE3EA"/>
                </a:solidFill>
                <a:latin typeface="Calibri"/>
              </a:rPr>
              <a:t> les </a:t>
            </a:r>
            <a:r>
              <a:rPr sz="1250" b="0" dirty="0" err="1">
                <a:solidFill>
                  <a:srgbClr val="DDE3EA"/>
                </a:solidFill>
                <a:latin typeface="Calibri"/>
              </a:rPr>
              <a:t>concurrents</a:t>
            </a:r>
            <a:r>
              <a:rPr sz="1250" b="0" dirty="0">
                <a:solidFill>
                  <a:srgbClr val="DDE3EA"/>
                </a:solidFill>
                <a:latin typeface="Calibri"/>
              </a:rPr>
              <a:t> </a:t>
            </a:r>
            <a:r>
              <a:rPr sz="1250" b="0" dirty="0" err="1">
                <a:solidFill>
                  <a:srgbClr val="DDE3EA"/>
                </a:solidFill>
                <a:latin typeface="Calibri"/>
              </a:rPr>
              <a:t>disposent</a:t>
            </a:r>
            <a:r>
              <a:rPr sz="1250" b="0" dirty="0">
                <a:solidFill>
                  <a:srgbClr val="DDE3EA"/>
                </a:solidFill>
                <a:latin typeface="Calibri"/>
              </a:rPr>
              <a:t> des </a:t>
            </a:r>
            <a:r>
              <a:rPr sz="1250" b="0" dirty="0" err="1">
                <a:solidFill>
                  <a:srgbClr val="DDE3EA"/>
                </a:solidFill>
                <a:latin typeface="Calibri"/>
              </a:rPr>
              <a:t>mêmes</a:t>
            </a:r>
            <a:endParaRPr sz="1250" b="0" dirty="0">
              <a:solidFill>
                <a:srgbClr val="DDE3EA"/>
              </a:solidFill>
              <a:latin typeface="Calibri"/>
            </a:endParaRPr>
          </a:p>
        </p:txBody>
      </p:sp>
      <p:sp>
        <p:nvSpPr>
          <p:cNvPr id="9" name="Rounded Rectangle 8"/>
          <p:cNvSpPr/>
          <p:nvPr/>
        </p:nvSpPr>
        <p:spPr>
          <a:xfrm>
            <a:off x="713232" y="5629344"/>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La deuxième ligne est la plus importante du tableau : elle relie une ressource détenue à une échéance identifiée au diagnostic externe.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50</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5 · EXERCICE</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Quatre candidats à l’avantage concurrentiel</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La dirigeante de Sainte-Croix retient quatre éléments et vous demande lesquels peuvent fonder une stratégie.</a:t>
            </a:r>
          </a:p>
        </p:txBody>
      </p:sp>
      <p:sp>
        <p:nvSpPr>
          <p:cNvPr id="7" name="Rounded Rectangle 6"/>
          <p:cNvSpPr/>
          <p:nvPr/>
        </p:nvSpPr>
        <p:spPr>
          <a:xfrm>
            <a:off x="10560679" y="402336"/>
            <a:ext cx="918057"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EXERCICE</a:t>
            </a:r>
          </a:p>
        </p:txBody>
      </p:sp>
      <p:sp>
        <p:nvSpPr>
          <p:cNvPr id="8" name="Rounded Rectangle 7"/>
          <p:cNvSpPr/>
          <p:nvPr/>
        </p:nvSpPr>
        <p:spPr>
          <a:xfrm>
            <a:off x="713232" y="2038339"/>
            <a:ext cx="5245592" cy="2759458"/>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Les quatre candidats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Le fichier de 620 acquéreurs qualifiés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La connaissance du bâti ancien bordelais, portée par la dirigeante et deux négociateurs, vingt-deux ans d’expérience cumulée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La relation de quinze ans avec quatre-vingt-dix bailleurs et le portefeuille de 372 lots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Les deux vitrines en rue commerçante, propriété de la société</a:t>
            </a:r>
          </a:p>
        </p:txBody>
      </p:sp>
      <p:sp>
        <p:nvSpPr>
          <p:cNvPr id="9" name="Rounded Rectangle 8"/>
          <p:cNvSpPr/>
          <p:nvPr/>
        </p:nvSpPr>
        <p:spPr>
          <a:xfrm>
            <a:off x="6233144" y="2038339"/>
            <a:ext cx="5245592" cy="2759458"/>
          </a:xfrm>
          <a:prstGeom prst="roundRect">
            <a:avLst>
              <a:gd name="adj" fmla="val 6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FFFFFF"/>
                </a:solidFill>
                <a:latin typeface="Cambria"/>
              </a:rPr>
              <a:t>Consignes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Pour chacun, dites d’abord s’il a de la valeur aujourd’hui, compte tenu de ce que le diagnostic externe a établi</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Puis s’il est rare sur la zone de chalandise, en nommant les concurrents qui l’ont ou ne l’ont pas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Puis combien de temps et d’argent il faudrait à un concurrent motivé pour l’obtenir</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Puis si l’agence est organisée pour en tirer parti</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Concluez : parité, avantage temporaire, avantage durable, ou désavantage ?</a:t>
            </a:r>
          </a:p>
        </p:txBody>
      </p:sp>
      <p:sp>
        <p:nvSpPr>
          <p:cNvPr id="10" name="Rounded Rectangle 9"/>
          <p:cNvSpPr/>
          <p:nvPr/>
        </p:nvSpPr>
        <p:spPr>
          <a:xfrm>
            <a:off x="713232" y="4962389"/>
            <a:ext cx="10765505" cy="473456"/>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Vingt-cinq minutes en groupes. Les quatre questions sont posées dans cet ordre pour une raison : chacune ne se pose que si la précédente a reçu une réponse positive.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55</a:t>
            </a:r>
          </a:p>
        </p:txBody>
      </p:sp>
      <p:sp>
        <p:nvSpPr>
          <p:cNvPr id="4" name="TextBox 3"/>
          <p:cNvSpPr txBox="1"/>
          <p:nvPr/>
        </p:nvSpPr>
        <p:spPr>
          <a:xfrm>
            <a:off x="713232" y="42062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VRIO : trois exemples immobiliers</a:t>
            </a:r>
          </a:p>
        </p:txBody>
      </p:sp>
      <p:sp>
        <p:nvSpPr>
          <p:cNvPr id="5" name="TextBox 4"/>
          <p:cNvSpPr txBox="1"/>
          <p:nvPr/>
        </p:nvSpPr>
        <p:spPr>
          <a:xfrm>
            <a:off x="713232" y="86868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Trois ressources fréquemment invoquées, trois verdicts qui invitent à la prudence.</a:t>
            </a:r>
          </a:p>
        </p:txBody>
      </p:sp>
      <p:sp>
        <p:nvSpPr>
          <p:cNvPr id="6" name="Rounded Rectangle 5"/>
          <p:cNvSpPr/>
          <p:nvPr/>
        </p:nvSpPr>
        <p:spPr>
          <a:xfrm>
            <a:off x="10641147" y="402336"/>
            <a:ext cx="837590" cy="246888"/>
          </a:xfrm>
          <a:prstGeom prst="roundRect">
            <a:avLst>
              <a:gd name="adj" fmla="val 50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CORRIGÉ</a:t>
            </a:r>
          </a:p>
        </p:txBody>
      </p:sp>
      <p:sp>
        <p:nvSpPr>
          <p:cNvPr id="7" name="Rectangle 6"/>
          <p:cNvSpPr/>
          <p:nvPr/>
        </p:nvSpPr>
        <p:spPr>
          <a:xfrm>
            <a:off x="713232" y="2341473"/>
            <a:ext cx="215310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Ressource</a:t>
            </a:r>
          </a:p>
        </p:txBody>
      </p:sp>
      <p:sp>
        <p:nvSpPr>
          <p:cNvPr id="8" name="Rectangle 7"/>
          <p:cNvSpPr/>
          <p:nvPr/>
        </p:nvSpPr>
        <p:spPr>
          <a:xfrm>
            <a:off x="2866333" y="2341473"/>
            <a:ext cx="4090892"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Valeur stratégique</a:t>
            </a:r>
          </a:p>
        </p:txBody>
      </p:sp>
      <p:sp>
        <p:nvSpPr>
          <p:cNvPr id="9" name="Rectangle 8"/>
          <p:cNvSpPr/>
          <p:nvPr/>
        </p:nvSpPr>
        <p:spPr>
          <a:xfrm>
            <a:off x="6957225" y="2341473"/>
            <a:ext cx="4521512"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Verdict prudent</a:t>
            </a:r>
          </a:p>
        </p:txBody>
      </p:sp>
      <p:sp>
        <p:nvSpPr>
          <p:cNvPr id="10" name="Rectangle 9"/>
          <p:cNvSpPr/>
          <p:nvPr/>
        </p:nvSpPr>
        <p:spPr>
          <a:xfrm>
            <a:off x="713232" y="2652369"/>
            <a:ext cx="2153101" cy="476376"/>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Réputation locale</a:t>
            </a:r>
          </a:p>
        </p:txBody>
      </p:sp>
      <p:sp>
        <p:nvSpPr>
          <p:cNvPr id="11" name="Rectangle 10"/>
          <p:cNvSpPr/>
          <p:nvPr/>
        </p:nvSpPr>
        <p:spPr>
          <a:xfrm>
            <a:off x="2866333" y="2652369"/>
            <a:ext cx="4090892" cy="476376"/>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Réduit l’incertitude du client, facilite l’obtention du mandat, nourrit la recommandation</a:t>
            </a:r>
          </a:p>
        </p:txBody>
      </p:sp>
      <p:sp>
        <p:nvSpPr>
          <p:cNvPr id="12" name="Rectangle 11"/>
          <p:cNvSpPr/>
          <p:nvPr/>
        </p:nvSpPr>
        <p:spPr>
          <a:xfrm>
            <a:off x="6957225" y="2652369"/>
            <a:ext cx="4521512" cy="476376"/>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Stratégique si elle est activée par les avis, le CRM et le contenu local — sinon simple présomption</a:t>
            </a:r>
          </a:p>
        </p:txBody>
      </p:sp>
      <p:sp>
        <p:nvSpPr>
          <p:cNvPr id="13" name="Rectangle 12"/>
          <p:cNvSpPr/>
          <p:nvPr/>
        </p:nvSpPr>
        <p:spPr>
          <a:xfrm>
            <a:off x="713232" y="3128746"/>
            <a:ext cx="2153101" cy="476376"/>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Intelligence artificielle générative</a:t>
            </a:r>
          </a:p>
        </p:txBody>
      </p:sp>
      <p:sp>
        <p:nvSpPr>
          <p:cNvPr id="14" name="Rectangle 13"/>
          <p:cNvSpPr/>
          <p:nvPr/>
        </p:nvSpPr>
        <p:spPr>
          <a:xfrm>
            <a:off x="2866333" y="3128746"/>
            <a:ext cx="4090892" cy="476376"/>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Productivité sur les annonces, les relances, les synthèses</a:t>
            </a:r>
          </a:p>
        </p:txBody>
      </p:sp>
      <p:sp>
        <p:nvSpPr>
          <p:cNvPr id="15" name="Rectangle 14"/>
          <p:cNvSpPr/>
          <p:nvPr/>
        </p:nvSpPr>
        <p:spPr>
          <a:xfrm>
            <a:off x="6957225" y="3128746"/>
            <a:ext cx="4521512" cy="476376"/>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Outil banal, accessible à tous : l’avantage se situe dans l’usage contrôlé et dans la qualité des données</a:t>
            </a:r>
          </a:p>
        </p:txBody>
      </p:sp>
      <p:sp>
        <p:nvSpPr>
          <p:cNvPr id="16" name="Rectangle 15"/>
          <p:cNvSpPr/>
          <p:nvPr/>
        </p:nvSpPr>
        <p:spPr>
          <a:xfrm>
            <a:off x="713232" y="3605123"/>
            <a:ext cx="2153101" cy="476376"/>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Culture de service</a:t>
            </a:r>
          </a:p>
        </p:txBody>
      </p:sp>
      <p:sp>
        <p:nvSpPr>
          <p:cNvPr id="17" name="Rectangle 16"/>
          <p:cNvSpPr/>
          <p:nvPr/>
        </p:nvSpPr>
        <p:spPr>
          <a:xfrm>
            <a:off x="2866333" y="3605123"/>
            <a:ext cx="4090892" cy="476376"/>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Aligne les comportements, le suivi, la preuve et la réactivité</a:t>
            </a:r>
          </a:p>
        </p:txBody>
      </p:sp>
      <p:sp>
        <p:nvSpPr>
          <p:cNvPr id="18" name="Rectangle 17"/>
          <p:cNvSpPr/>
          <p:nvPr/>
        </p:nvSpPr>
        <p:spPr>
          <a:xfrm>
            <a:off x="6957225" y="3605123"/>
            <a:ext cx="4521512" cy="476376"/>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Imitable lentement ; devient une capacité si elle est managée, pas si elle est seulement affichée</a:t>
            </a:r>
          </a:p>
        </p:txBody>
      </p:sp>
      <p:sp>
        <p:nvSpPr>
          <p:cNvPr id="19" name="Rounded Rectangle 18"/>
          <p:cNvSpPr/>
          <p:nvPr/>
        </p:nvSpPr>
        <p:spPr>
          <a:xfrm>
            <a:off x="713232" y="4246092"/>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Point clé : beaucoup d’outils sont accessibles à tous ; les capacités d’usage, de coordination et de preuve sont plus rares.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56</a:t>
            </a:r>
          </a:p>
        </p:txBody>
      </p:sp>
      <p:sp>
        <p:nvSpPr>
          <p:cNvPr id="4" name="TextBox 3"/>
          <p:cNvSpPr txBox="1"/>
          <p:nvPr/>
        </p:nvSpPr>
        <p:spPr>
          <a:xfrm>
            <a:off x="713232" y="42062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Corrigé — le VRIO de l’agence Sainte-Croix</a:t>
            </a:r>
          </a:p>
        </p:txBody>
      </p:sp>
      <p:sp>
        <p:nvSpPr>
          <p:cNvPr id="5" name="TextBox 4"/>
          <p:cNvSpPr txBox="1"/>
          <p:nvPr/>
        </p:nvSpPr>
        <p:spPr>
          <a:xfrm>
            <a:off x="713232" y="86868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Quatre ressources, quatre verdicts différents — dont un qui surprend.</a:t>
            </a:r>
          </a:p>
        </p:txBody>
      </p:sp>
      <p:sp>
        <p:nvSpPr>
          <p:cNvPr id="6" name="Rounded Rectangle 5"/>
          <p:cNvSpPr/>
          <p:nvPr/>
        </p:nvSpPr>
        <p:spPr>
          <a:xfrm>
            <a:off x="10641147" y="402336"/>
            <a:ext cx="837590" cy="246888"/>
          </a:xfrm>
          <a:prstGeom prst="roundRect">
            <a:avLst>
              <a:gd name="adj" fmla="val 50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CORRIGÉ</a:t>
            </a:r>
          </a:p>
        </p:txBody>
      </p:sp>
      <p:sp>
        <p:nvSpPr>
          <p:cNvPr id="7" name="Rectangle 6"/>
          <p:cNvSpPr/>
          <p:nvPr/>
        </p:nvSpPr>
        <p:spPr>
          <a:xfrm>
            <a:off x="713232" y="2129332"/>
            <a:ext cx="236841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Ressource</a:t>
            </a:r>
          </a:p>
        </p:txBody>
      </p:sp>
      <p:sp>
        <p:nvSpPr>
          <p:cNvPr id="8" name="Rectangle 7"/>
          <p:cNvSpPr/>
          <p:nvPr/>
        </p:nvSpPr>
        <p:spPr>
          <a:xfrm>
            <a:off x="3081643" y="2129332"/>
            <a:ext cx="53827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V</a:t>
            </a:r>
          </a:p>
        </p:txBody>
      </p:sp>
      <p:sp>
        <p:nvSpPr>
          <p:cNvPr id="9" name="Rectangle 8"/>
          <p:cNvSpPr/>
          <p:nvPr/>
        </p:nvSpPr>
        <p:spPr>
          <a:xfrm>
            <a:off x="3619918" y="2129332"/>
            <a:ext cx="53827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R</a:t>
            </a:r>
          </a:p>
        </p:txBody>
      </p:sp>
      <p:sp>
        <p:nvSpPr>
          <p:cNvPr id="10" name="Rectangle 9"/>
          <p:cNvSpPr/>
          <p:nvPr/>
        </p:nvSpPr>
        <p:spPr>
          <a:xfrm>
            <a:off x="4158193" y="2129332"/>
            <a:ext cx="538275"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I</a:t>
            </a:r>
          </a:p>
        </p:txBody>
      </p:sp>
      <p:sp>
        <p:nvSpPr>
          <p:cNvPr id="11" name="Rectangle 10"/>
          <p:cNvSpPr/>
          <p:nvPr/>
        </p:nvSpPr>
        <p:spPr>
          <a:xfrm>
            <a:off x="4696469" y="2129332"/>
            <a:ext cx="645930"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O</a:t>
            </a:r>
          </a:p>
        </p:txBody>
      </p:sp>
      <p:sp>
        <p:nvSpPr>
          <p:cNvPr id="12" name="Rectangle 11"/>
          <p:cNvSpPr/>
          <p:nvPr/>
        </p:nvSpPr>
        <p:spPr>
          <a:xfrm>
            <a:off x="5342399" y="2129332"/>
            <a:ext cx="6136338"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Verdict et conséquence</a:t>
            </a:r>
          </a:p>
        </p:txBody>
      </p:sp>
      <p:sp>
        <p:nvSpPr>
          <p:cNvPr id="13" name="Rectangle 12"/>
          <p:cNvSpPr/>
          <p:nvPr/>
        </p:nvSpPr>
        <p:spPr>
          <a:xfrm>
            <a:off x="713232" y="2440228"/>
            <a:ext cx="2368411" cy="447674"/>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Fichier de 620 acquéreurs qualifiés</a:t>
            </a:r>
          </a:p>
        </p:txBody>
      </p:sp>
      <p:sp>
        <p:nvSpPr>
          <p:cNvPr id="14" name="Rectangle 13"/>
          <p:cNvSpPr/>
          <p:nvPr/>
        </p:nvSpPr>
        <p:spPr>
          <a:xfrm>
            <a:off x="3081643" y="2440228"/>
            <a:ext cx="538275" cy="447674"/>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15" name="Rectangle 14"/>
          <p:cNvSpPr/>
          <p:nvPr/>
        </p:nvSpPr>
        <p:spPr>
          <a:xfrm>
            <a:off x="3619918" y="2440228"/>
            <a:ext cx="538275" cy="447674"/>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Non</a:t>
            </a:r>
          </a:p>
        </p:txBody>
      </p:sp>
      <p:sp>
        <p:nvSpPr>
          <p:cNvPr id="16" name="Rectangle 15"/>
          <p:cNvSpPr/>
          <p:nvPr/>
        </p:nvSpPr>
        <p:spPr>
          <a:xfrm>
            <a:off x="4158193" y="2440228"/>
            <a:ext cx="538275" cy="447674"/>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a:t>
            </a:r>
          </a:p>
        </p:txBody>
      </p:sp>
      <p:sp>
        <p:nvSpPr>
          <p:cNvPr id="17" name="Rectangle 16"/>
          <p:cNvSpPr/>
          <p:nvPr/>
        </p:nvSpPr>
        <p:spPr>
          <a:xfrm>
            <a:off x="4696469" y="2440228"/>
            <a:ext cx="645930" cy="447674"/>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Non</a:t>
            </a:r>
          </a:p>
        </p:txBody>
      </p:sp>
      <p:sp>
        <p:nvSpPr>
          <p:cNvPr id="18" name="Rectangle 17"/>
          <p:cNvSpPr/>
          <p:nvPr/>
        </p:nvSpPr>
        <p:spPr>
          <a:xfrm>
            <a:off x="5342399" y="2440228"/>
            <a:ext cx="6136338" cy="447674"/>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Parité concurrentielle. Tous les concurrents ont un fichier comparable, et l’agence n’en tire qu’un service — l’alerte automatique. À exploiter mieux, non à défendre</a:t>
            </a:r>
          </a:p>
        </p:txBody>
      </p:sp>
      <p:sp>
        <p:nvSpPr>
          <p:cNvPr id="19" name="Rectangle 18"/>
          <p:cNvSpPr/>
          <p:nvPr/>
        </p:nvSpPr>
        <p:spPr>
          <a:xfrm>
            <a:off x="713232" y="2887903"/>
            <a:ext cx="2368411"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Connaissance du bâti ancien bordelais</a:t>
            </a:r>
          </a:p>
        </p:txBody>
      </p:sp>
      <p:sp>
        <p:nvSpPr>
          <p:cNvPr id="20" name="Rectangle 19"/>
          <p:cNvSpPr/>
          <p:nvPr/>
        </p:nvSpPr>
        <p:spPr>
          <a:xfrm>
            <a:off x="3081643" y="2887903"/>
            <a:ext cx="53827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21" name="Rectangle 20"/>
          <p:cNvSpPr/>
          <p:nvPr/>
        </p:nvSpPr>
        <p:spPr>
          <a:xfrm>
            <a:off x="3619918" y="2887903"/>
            <a:ext cx="53827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22" name="Rectangle 21"/>
          <p:cNvSpPr/>
          <p:nvPr/>
        </p:nvSpPr>
        <p:spPr>
          <a:xfrm>
            <a:off x="4158193" y="2887903"/>
            <a:ext cx="538275"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23" name="Rectangle 22"/>
          <p:cNvSpPr/>
          <p:nvPr/>
        </p:nvSpPr>
        <p:spPr>
          <a:xfrm>
            <a:off x="4696469" y="2887903"/>
            <a:ext cx="645930"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Non</a:t>
            </a:r>
          </a:p>
        </p:txBody>
      </p:sp>
      <p:sp>
        <p:nvSpPr>
          <p:cNvPr id="24" name="Rectangle 23"/>
          <p:cNvSpPr/>
          <p:nvPr/>
        </p:nvSpPr>
        <p:spPr>
          <a:xfrm>
            <a:off x="5342399" y="2887903"/>
            <a:ext cx="6136338" cy="59836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Avantage concurrentiel inexploité. Ressource rare, protégée par la dépendance de sentier et l’ambiguïté causale, mais logée dans trois personnes, non formalisée, non facturée, non transmise. Le O est le chantier</a:t>
            </a:r>
          </a:p>
        </p:txBody>
      </p:sp>
      <p:sp>
        <p:nvSpPr>
          <p:cNvPr id="25" name="Rectangle 24"/>
          <p:cNvSpPr/>
          <p:nvPr/>
        </p:nvSpPr>
        <p:spPr>
          <a:xfrm>
            <a:off x="713232" y="3486264"/>
            <a:ext cx="2368411"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Relation de quinze ans avec 90 bailleurs et 372 lots gérés</a:t>
            </a:r>
          </a:p>
        </p:txBody>
      </p:sp>
      <p:sp>
        <p:nvSpPr>
          <p:cNvPr id="26" name="Rectangle 25"/>
          <p:cNvSpPr/>
          <p:nvPr/>
        </p:nvSpPr>
        <p:spPr>
          <a:xfrm>
            <a:off x="3081643" y="3486264"/>
            <a:ext cx="538275"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27" name="Rectangle 26"/>
          <p:cNvSpPr/>
          <p:nvPr/>
        </p:nvSpPr>
        <p:spPr>
          <a:xfrm>
            <a:off x="3619918" y="3486264"/>
            <a:ext cx="538275"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28" name="Rectangle 27"/>
          <p:cNvSpPr/>
          <p:nvPr/>
        </p:nvSpPr>
        <p:spPr>
          <a:xfrm>
            <a:off x="4158193" y="3486264"/>
            <a:ext cx="538275"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29" name="Rectangle 28"/>
          <p:cNvSpPr/>
          <p:nvPr/>
        </p:nvSpPr>
        <p:spPr>
          <a:xfrm>
            <a:off x="4696469" y="3486264"/>
            <a:ext cx="645930"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Partiel</a:t>
            </a:r>
          </a:p>
        </p:txBody>
      </p:sp>
      <p:sp>
        <p:nvSpPr>
          <p:cNvPr id="30" name="Rectangle 29"/>
          <p:cNvSpPr/>
          <p:nvPr/>
        </p:nvSpPr>
        <p:spPr>
          <a:xfrm>
            <a:off x="5342399" y="3486264"/>
            <a:ext cx="6136338" cy="59836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Avantage potentiellement durable. C’est la ressource la mieux protégée : elle ne s’achète pas. Elle n’est mobilisée que pour la gestion courante, alors que le calendrier énergétique va produire une vague d’arbitrages</a:t>
            </a:r>
          </a:p>
        </p:txBody>
      </p:sp>
      <p:sp>
        <p:nvSpPr>
          <p:cNvPr id="31" name="Rectangle 30"/>
          <p:cNvSpPr/>
          <p:nvPr/>
        </p:nvSpPr>
        <p:spPr>
          <a:xfrm>
            <a:off x="713232" y="4084624"/>
            <a:ext cx="2368411"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1" i="0">
                <a:solidFill>
                  <a:srgbClr val="1A1A1A"/>
                </a:solidFill>
                <a:latin typeface="Calibri"/>
              </a:rPr>
              <a:t>Deux vitrines en rue commerçante</a:t>
            </a:r>
          </a:p>
        </p:txBody>
      </p:sp>
      <p:sp>
        <p:nvSpPr>
          <p:cNvPr id="32" name="Rectangle 31"/>
          <p:cNvSpPr/>
          <p:nvPr/>
        </p:nvSpPr>
        <p:spPr>
          <a:xfrm>
            <a:off x="3081643" y="4084624"/>
            <a:ext cx="538275"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Faible</a:t>
            </a:r>
          </a:p>
        </p:txBody>
      </p:sp>
      <p:sp>
        <p:nvSpPr>
          <p:cNvPr id="33" name="Rectangle 32"/>
          <p:cNvSpPr/>
          <p:nvPr/>
        </p:nvSpPr>
        <p:spPr>
          <a:xfrm>
            <a:off x="3619918" y="4084624"/>
            <a:ext cx="538275"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34" name="Rectangle 33"/>
          <p:cNvSpPr/>
          <p:nvPr/>
        </p:nvSpPr>
        <p:spPr>
          <a:xfrm>
            <a:off x="4158193" y="4084624"/>
            <a:ext cx="538275"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Oui</a:t>
            </a:r>
          </a:p>
        </p:txBody>
      </p:sp>
      <p:sp>
        <p:nvSpPr>
          <p:cNvPr id="35" name="Rectangle 34"/>
          <p:cNvSpPr/>
          <p:nvPr/>
        </p:nvSpPr>
        <p:spPr>
          <a:xfrm>
            <a:off x="4696469" y="4084624"/>
            <a:ext cx="645930"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a:t>
            </a:r>
          </a:p>
        </p:txBody>
      </p:sp>
      <p:sp>
        <p:nvSpPr>
          <p:cNvPr id="36" name="Rectangle 35"/>
          <p:cNvSpPr/>
          <p:nvPr/>
        </p:nvSpPr>
        <p:spPr>
          <a:xfrm>
            <a:off x="5342399" y="4084624"/>
            <a:ext cx="6136338" cy="447674"/>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050" b="0" i="0">
                <a:solidFill>
                  <a:srgbClr val="33383D"/>
                </a:solidFill>
                <a:latin typeface="Calibri"/>
              </a:rPr>
              <a:t>Désavantage concurrentiel. Rare et inimitable, mais la valeur s’est érodée avec le trafic de rue. Une ressource rare sans valeur reste un coût fixe</a:t>
            </a:r>
          </a:p>
        </p:txBody>
      </p:sp>
      <p:sp>
        <p:nvSpPr>
          <p:cNvPr id="37" name="Rounded Rectangle 36"/>
          <p:cNvSpPr/>
          <p:nvPr/>
        </p:nvSpPr>
        <p:spPr>
          <a:xfrm>
            <a:off x="713232" y="4696891"/>
            <a:ext cx="10765505" cy="473456"/>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Deux ressources sur quatre échouent au O, non au V, au R ni au I. Le problème de Sainte-Croix n’est pas ce qu’elle possède : c’est ce qu’elle en fait.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59</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6 · L’ÉROSION</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L’avantage qui se périme</a:t>
            </a:r>
          </a:p>
        </p:txBody>
      </p:sp>
      <p:sp>
        <p:nvSpPr>
          <p:cNvPr id="6" name="Rounded Rectangle 5"/>
          <p:cNvSpPr/>
          <p:nvPr/>
        </p:nvSpPr>
        <p:spPr>
          <a:xfrm>
            <a:off x="10721614" y="402336"/>
            <a:ext cx="757123"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LE CAS</a:t>
            </a:r>
          </a:p>
        </p:txBody>
      </p:sp>
      <p:sp>
        <p:nvSpPr>
          <p:cNvPr id="7" name="Rounded Rectangle 6"/>
          <p:cNvSpPr/>
          <p:nvPr/>
        </p:nvSpPr>
        <p:spPr>
          <a:xfrm>
            <a:off x="713232" y="1645920"/>
            <a:ext cx="10765505" cy="3742055"/>
          </a:xfrm>
          <a:prstGeom prst="roundRect">
            <a:avLst>
              <a:gd name="adj" fmla="val 5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74320" tIns="182880" rIns="274320" bIns="146304" rtlCol="0" anchor="ctr"/>
          <a:lstStyle/>
          <a:p>
            <a:pPr algn="l">
              <a:lnSpc>
                <a:spcPct val="126000"/>
              </a:lnSpc>
              <a:spcBef>
                <a:spcPts val="0"/>
              </a:spcBef>
              <a:spcAft>
                <a:spcPts val="700"/>
              </a:spcAft>
            </a:pPr>
            <a:r>
              <a:rPr sz="1350" b="0" i="0" dirty="0">
                <a:solidFill>
                  <a:srgbClr val="33383D"/>
                </a:solidFill>
                <a:latin typeface="Calibri"/>
              </a:rPr>
              <a:t>Retour au </a:t>
            </a:r>
            <a:r>
              <a:rPr sz="1350" b="0" i="0" dirty="0" err="1">
                <a:solidFill>
                  <a:srgbClr val="33383D"/>
                </a:solidFill>
                <a:latin typeface="Calibri"/>
              </a:rPr>
              <a:t>cas</a:t>
            </a:r>
            <a:r>
              <a:rPr sz="1350" b="0" i="0" dirty="0">
                <a:solidFill>
                  <a:srgbClr val="33383D"/>
                </a:solidFill>
                <a:latin typeface="Calibri"/>
              </a:rPr>
              <a:t>, dix-</a:t>
            </a:r>
            <a:r>
              <a:rPr sz="1350" b="0" i="0" dirty="0" err="1">
                <a:solidFill>
                  <a:srgbClr val="33383D"/>
                </a:solidFill>
                <a:latin typeface="Calibri"/>
              </a:rPr>
              <a:t>huit</a:t>
            </a:r>
            <a:r>
              <a:rPr sz="1350" b="0" i="0" dirty="0">
                <a:solidFill>
                  <a:srgbClr val="33383D"/>
                </a:solidFill>
                <a:latin typeface="Calibri"/>
              </a:rPr>
              <a:t> </a:t>
            </a:r>
            <a:r>
              <a:rPr sz="1350" b="0" i="0" dirty="0" err="1">
                <a:solidFill>
                  <a:srgbClr val="33383D"/>
                </a:solidFill>
                <a:latin typeface="Calibri"/>
              </a:rPr>
              <a:t>mois</a:t>
            </a:r>
            <a:r>
              <a:rPr sz="1350" b="0" i="0" dirty="0">
                <a:solidFill>
                  <a:srgbClr val="33383D"/>
                </a:solidFill>
                <a:latin typeface="Calibri"/>
              </a:rPr>
              <a:t> plus tard. Sainte-Croix a </a:t>
            </a:r>
            <a:r>
              <a:rPr sz="1350" b="0" i="0" dirty="0" err="1">
                <a:solidFill>
                  <a:srgbClr val="33383D"/>
                </a:solidFill>
                <a:latin typeface="Calibri"/>
              </a:rPr>
              <a:t>suivi</a:t>
            </a:r>
            <a:r>
              <a:rPr sz="1350" b="0" i="0" dirty="0">
                <a:solidFill>
                  <a:srgbClr val="33383D"/>
                </a:solidFill>
                <a:latin typeface="Calibri"/>
              </a:rPr>
              <a:t> les </a:t>
            </a:r>
            <a:r>
              <a:rPr sz="1350" b="0" i="0" dirty="0" err="1">
                <a:solidFill>
                  <a:srgbClr val="33383D"/>
                </a:solidFill>
                <a:latin typeface="Calibri"/>
              </a:rPr>
              <a:t>recommandations</a:t>
            </a:r>
            <a:r>
              <a:rPr sz="1350" b="0" i="0" dirty="0">
                <a:solidFill>
                  <a:srgbClr val="33383D"/>
                </a:solidFill>
                <a:latin typeface="Calibri"/>
              </a:rPr>
              <a:t> : la </a:t>
            </a:r>
            <a:r>
              <a:rPr sz="1350" b="0" i="0" dirty="0" err="1">
                <a:solidFill>
                  <a:srgbClr val="33383D"/>
                </a:solidFill>
                <a:latin typeface="Calibri"/>
              </a:rPr>
              <a:t>méthode</a:t>
            </a:r>
            <a:r>
              <a:rPr sz="1350" b="0" i="0" dirty="0">
                <a:solidFill>
                  <a:srgbClr val="33383D"/>
                </a:solidFill>
                <a:latin typeface="Calibri"/>
              </a:rPr>
              <a:t> </a:t>
            </a:r>
            <a:r>
              <a:rPr sz="1350" b="0" i="0" dirty="0" err="1">
                <a:solidFill>
                  <a:srgbClr val="33383D"/>
                </a:solidFill>
                <a:latin typeface="Calibri"/>
              </a:rPr>
              <a:t>d’estimation</a:t>
            </a:r>
            <a:r>
              <a:rPr sz="1350" b="0" i="0" dirty="0">
                <a:solidFill>
                  <a:srgbClr val="33383D"/>
                </a:solidFill>
                <a:latin typeface="Calibri"/>
              </a:rPr>
              <a:t> a </a:t>
            </a:r>
            <a:r>
              <a:rPr sz="1350" b="0" i="0" dirty="0" err="1">
                <a:solidFill>
                  <a:srgbClr val="33383D"/>
                </a:solidFill>
                <a:latin typeface="Calibri"/>
              </a:rPr>
              <a:t>été</a:t>
            </a:r>
            <a:r>
              <a:rPr sz="1350" b="0" i="0" dirty="0">
                <a:solidFill>
                  <a:srgbClr val="33383D"/>
                </a:solidFill>
                <a:latin typeface="Calibri"/>
              </a:rPr>
              <a:t> </a:t>
            </a:r>
            <a:r>
              <a:rPr sz="1350" b="0" i="0" dirty="0" err="1">
                <a:solidFill>
                  <a:srgbClr val="33383D"/>
                </a:solidFill>
                <a:latin typeface="Calibri"/>
              </a:rPr>
              <a:t>formalisée</a:t>
            </a:r>
            <a:r>
              <a:rPr sz="1350" b="0" i="0" dirty="0">
                <a:solidFill>
                  <a:srgbClr val="33383D"/>
                </a:solidFill>
                <a:latin typeface="Calibri"/>
              </a:rPr>
              <a:t>, </a:t>
            </a:r>
            <a:r>
              <a:rPr sz="1350" b="0" i="0" dirty="0" err="1">
                <a:solidFill>
                  <a:srgbClr val="33383D"/>
                </a:solidFill>
                <a:latin typeface="Calibri"/>
              </a:rPr>
              <a:t>l’expertise</a:t>
            </a:r>
            <a:r>
              <a:rPr sz="1350" b="0" i="0" dirty="0">
                <a:solidFill>
                  <a:srgbClr val="33383D"/>
                </a:solidFill>
                <a:latin typeface="Calibri"/>
              </a:rPr>
              <a:t> du </a:t>
            </a:r>
            <a:r>
              <a:rPr sz="1350" b="0" i="0" dirty="0" err="1">
                <a:solidFill>
                  <a:srgbClr val="33383D"/>
                </a:solidFill>
                <a:latin typeface="Calibri"/>
              </a:rPr>
              <a:t>bâti</a:t>
            </a:r>
            <a:r>
              <a:rPr sz="1350" b="0" i="0" dirty="0">
                <a:solidFill>
                  <a:srgbClr val="33383D"/>
                </a:solidFill>
                <a:latin typeface="Calibri"/>
              </a:rPr>
              <a:t> </a:t>
            </a:r>
            <a:r>
              <a:rPr sz="1350" b="0" i="0" dirty="0" err="1">
                <a:solidFill>
                  <a:srgbClr val="33383D"/>
                </a:solidFill>
                <a:latin typeface="Calibri"/>
              </a:rPr>
              <a:t>ancien</a:t>
            </a:r>
            <a:r>
              <a:rPr sz="1350" b="0" i="0" dirty="0">
                <a:solidFill>
                  <a:srgbClr val="33383D"/>
                </a:solidFill>
                <a:latin typeface="Calibri"/>
              </a:rPr>
              <a:t> est </a:t>
            </a:r>
            <a:r>
              <a:rPr sz="1350" b="0" i="0" dirty="0" err="1">
                <a:solidFill>
                  <a:srgbClr val="33383D"/>
                </a:solidFill>
                <a:latin typeface="Calibri"/>
              </a:rPr>
              <a:t>devenue</a:t>
            </a:r>
            <a:r>
              <a:rPr sz="1350" b="0" i="0" dirty="0">
                <a:solidFill>
                  <a:srgbClr val="33383D"/>
                </a:solidFill>
                <a:latin typeface="Calibri"/>
              </a:rPr>
              <a:t> un argument commercial, le </a:t>
            </a:r>
            <a:r>
              <a:rPr sz="1350" b="0" i="0" dirty="0" err="1">
                <a:solidFill>
                  <a:srgbClr val="33383D"/>
                </a:solidFill>
                <a:latin typeface="Calibri"/>
              </a:rPr>
              <a:t>taux</a:t>
            </a:r>
            <a:r>
              <a:rPr sz="1350" b="0" i="0" dirty="0">
                <a:solidFill>
                  <a:srgbClr val="33383D"/>
                </a:solidFill>
                <a:latin typeface="Calibri"/>
              </a:rPr>
              <a:t> </a:t>
            </a:r>
            <a:r>
              <a:rPr sz="1350" b="0" i="0" dirty="0" err="1">
                <a:solidFill>
                  <a:srgbClr val="33383D"/>
                </a:solidFill>
                <a:latin typeface="Calibri"/>
              </a:rPr>
              <a:t>d’honoraires</a:t>
            </a:r>
            <a:r>
              <a:rPr sz="1350" b="0" i="0" dirty="0">
                <a:solidFill>
                  <a:srgbClr val="33383D"/>
                </a:solidFill>
                <a:latin typeface="Calibri"/>
              </a:rPr>
              <a:t> est </a:t>
            </a:r>
            <a:r>
              <a:rPr sz="1350" b="0" i="0" dirty="0" err="1">
                <a:solidFill>
                  <a:srgbClr val="33383D"/>
                </a:solidFill>
                <a:latin typeface="Calibri"/>
              </a:rPr>
              <a:t>remonté</a:t>
            </a:r>
            <a:r>
              <a:rPr sz="1350" b="0" i="0" dirty="0">
                <a:solidFill>
                  <a:srgbClr val="33383D"/>
                </a:solidFill>
                <a:latin typeface="Calibri"/>
              </a:rPr>
              <a:t> à 5,6 %.</a:t>
            </a:r>
          </a:p>
          <a:p>
            <a:pPr algn="l">
              <a:lnSpc>
                <a:spcPct val="126000"/>
              </a:lnSpc>
              <a:spcBef>
                <a:spcPts val="0"/>
              </a:spcBef>
              <a:spcAft>
                <a:spcPts val="700"/>
              </a:spcAft>
            </a:pPr>
            <a:r>
              <a:rPr sz="1350" b="0" i="0" dirty="0">
                <a:solidFill>
                  <a:srgbClr val="33383D"/>
                </a:solidFill>
                <a:latin typeface="Calibri"/>
              </a:rPr>
              <a:t>Pendant la </a:t>
            </a:r>
            <a:r>
              <a:rPr sz="1350" b="0" i="0" dirty="0" err="1">
                <a:solidFill>
                  <a:srgbClr val="33383D"/>
                </a:solidFill>
                <a:latin typeface="Calibri"/>
              </a:rPr>
              <a:t>même</a:t>
            </a:r>
            <a:r>
              <a:rPr sz="1350" b="0" i="0" dirty="0">
                <a:solidFill>
                  <a:srgbClr val="33383D"/>
                </a:solidFill>
                <a:latin typeface="Calibri"/>
              </a:rPr>
              <a:t> </a:t>
            </a:r>
            <a:r>
              <a:rPr sz="1350" b="0" i="0" dirty="0" err="1">
                <a:solidFill>
                  <a:srgbClr val="33383D"/>
                </a:solidFill>
                <a:latin typeface="Calibri"/>
              </a:rPr>
              <a:t>période</a:t>
            </a:r>
            <a:r>
              <a:rPr sz="1350" b="0" i="0" dirty="0">
                <a:solidFill>
                  <a:srgbClr val="33383D"/>
                </a:solidFill>
                <a:latin typeface="Calibri"/>
              </a:rPr>
              <a:t>, trois choses </a:t>
            </a:r>
            <a:r>
              <a:rPr sz="1350" b="0" i="0" dirty="0" err="1">
                <a:solidFill>
                  <a:srgbClr val="33383D"/>
                </a:solidFill>
                <a:latin typeface="Calibri"/>
              </a:rPr>
              <a:t>ont</a:t>
            </a:r>
            <a:r>
              <a:rPr sz="1350" b="0" i="0" dirty="0">
                <a:solidFill>
                  <a:srgbClr val="33383D"/>
                </a:solidFill>
                <a:latin typeface="Calibri"/>
              </a:rPr>
              <a:t> </a:t>
            </a:r>
            <a:r>
              <a:rPr sz="1350" b="0" i="0" dirty="0" err="1">
                <a:solidFill>
                  <a:srgbClr val="33383D"/>
                </a:solidFill>
                <a:latin typeface="Calibri"/>
              </a:rPr>
              <a:t>changé</a:t>
            </a:r>
            <a:r>
              <a:rPr sz="1350" b="0" i="0" dirty="0">
                <a:solidFill>
                  <a:srgbClr val="33383D"/>
                </a:solidFill>
                <a:latin typeface="Calibri"/>
              </a:rPr>
              <a:t> dans </a:t>
            </a:r>
            <a:r>
              <a:rPr sz="1350" b="0" i="0" dirty="0" err="1">
                <a:solidFill>
                  <a:srgbClr val="33383D"/>
                </a:solidFill>
                <a:latin typeface="Calibri"/>
              </a:rPr>
              <a:t>l’environnement</a:t>
            </a:r>
            <a:r>
              <a:rPr sz="1350" b="0" i="0" dirty="0">
                <a:solidFill>
                  <a:srgbClr val="33383D"/>
                </a:solidFill>
                <a:latin typeface="Calibri"/>
              </a:rPr>
              <a:t>. Un réseau national a </a:t>
            </a:r>
            <a:r>
              <a:rPr sz="1350" b="0" i="0" dirty="0" err="1">
                <a:solidFill>
                  <a:srgbClr val="33383D"/>
                </a:solidFill>
                <a:latin typeface="Calibri"/>
              </a:rPr>
              <a:t>lancé</a:t>
            </a:r>
            <a:r>
              <a:rPr sz="1350" b="0" i="0" dirty="0">
                <a:solidFill>
                  <a:srgbClr val="33383D"/>
                </a:solidFill>
                <a:latin typeface="Calibri"/>
              </a:rPr>
              <a:t> </a:t>
            </a:r>
            <a:r>
              <a:rPr sz="1350" b="0" i="0" dirty="0" err="1">
                <a:solidFill>
                  <a:srgbClr val="33383D"/>
                </a:solidFill>
                <a:latin typeface="Calibri"/>
              </a:rPr>
              <a:t>une</a:t>
            </a:r>
            <a:r>
              <a:rPr sz="1350" b="0" i="0" dirty="0">
                <a:solidFill>
                  <a:srgbClr val="33383D"/>
                </a:solidFill>
                <a:latin typeface="Calibri"/>
              </a:rPr>
              <a:t> </a:t>
            </a:r>
            <a:r>
              <a:rPr sz="1350" b="0" i="0" dirty="0" err="1">
                <a:solidFill>
                  <a:srgbClr val="33383D"/>
                </a:solidFill>
                <a:latin typeface="Calibri"/>
              </a:rPr>
              <a:t>offre</a:t>
            </a:r>
            <a:r>
              <a:rPr sz="1350" b="0" i="0" dirty="0">
                <a:solidFill>
                  <a:srgbClr val="33383D"/>
                </a:solidFill>
                <a:latin typeface="Calibri"/>
              </a:rPr>
              <a:t> de diagnostic et de </a:t>
            </a:r>
            <a:r>
              <a:rPr sz="1350" b="0" i="0" dirty="0" err="1">
                <a:solidFill>
                  <a:srgbClr val="33383D"/>
                </a:solidFill>
                <a:latin typeface="Calibri"/>
              </a:rPr>
              <a:t>chiffrage</a:t>
            </a:r>
            <a:r>
              <a:rPr sz="1350" b="0" i="0" dirty="0">
                <a:solidFill>
                  <a:srgbClr val="33383D"/>
                </a:solidFill>
                <a:latin typeface="Calibri"/>
              </a:rPr>
              <a:t> de </a:t>
            </a:r>
            <a:r>
              <a:rPr sz="1350" b="0" i="0" dirty="0" err="1">
                <a:solidFill>
                  <a:srgbClr val="33383D"/>
                </a:solidFill>
                <a:latin typeface="Calibri"/>
              </a:rPr>
              <a:t>rénovation</a:t>
            </a:r>
            <a:r>
              <a:rPr sz="1350" b="0" i="0" dirty="0">
                <a:solidFill>
                  <a:srgbClr val="33383D"/>
                </a:solidFill>
                <a:latin typeface="Calibri"/>
              </a:rPr>
              <a:t> </a:t>
            </a:r>
            <a:r>
              <a:rPr sz="1350" b="0" i="0" dirty="0" err="1">
                <a:solidFill>
                  <a:srgbClr val="33383D"/>
                </a:solidFill>
                <a:latin typeface="Calibri"/>
              </a:rPr>
              <a:t>adossée</a:t>
            </a:r>
            <a:r>
              <a:rPr sz="1350" b="0" i="0" dirty="0">
                <a:solidFill>
                  <a:srgbClr val="33383D"/>
                </a:solidFill>
                <a:latin typeface="Calibri"/>
              </a:rPr>
              <a:t> à un </a:t>
            </a:r>
            <a:r>
              <a:rPr sz="1350" b="0" i="0" dirty="0" err="1">
                <a:solidFill>
                  <a:srgbClr val="33383D"/>
                </a:solidFill>
                <a:latin typeface="Calibri"/>
              </a:rPr>
              <a:t>partenariat</a:t>
            </a:r>
            <a:r>
              <a:rPr sz="1350" b="0" i="0" dirty="0">
                <a:solidFill>
                  <a:srgbClr val="33383D"/>
                </a:solidFill>
                <a:latin typeface="Calibri"/>
              </a:rPr>
              <a:t> national avec un </a:t>
            </a:r>
            <a:r>
              <a:rPr sz="1350" b="0" i="0" dirty="0" err="1">
                <a:solidFill>
                  <a:srgbClr val="33383D"/>
                </a:solidFill>
                <a:latin typeface="Calibri"/>
              </a:rPr>
              <a:t>énergéticien</a:t>
            </a:r>
            <a:r>
              <a:rPr sz="1350" b="0" i="0" dirty="0">
                <a:solidFill>
                  <a:srgbClr val="33383D"/>
                </a:solidFill>
                <a:latin typeface="Calibri"/>
              </a:rPr>
              <a:t>. Un </a:t>
            </a:r>
            <a:r>
              <a:rPr sz="1350" b="0" i="0" dirty="0" err="1">
                <a:solidFill>
                  <a:srgbClr val="33383D"/>
                </a:solidFill>
                <a:latin typeface="Calibri"/>
              </a:rPr>
              <a:t>portail</a:t>
            </a:r>
            <a:r>
              <a:rPr sz="1350" b="0" i="0" dirty="0">
                <a:solidFill>
                  <a:srgbClr val="33383D"/>
                </a:solidFill>
                <a:latin typeface="Calibri"/>
              </a:rPr>
              <a:t> a mis </a:t>
            </a:r>
            <a:r>
              <a:rPr sz="1350" b="0" i="0" dirty="0" err="1">
                <a:solidFill>
                  <a:srgbClr val="33383D"/>
                </a:solidFill>
                <a:latin typeface="Calibri"/>
              </a:rPr>
              <a:t>en</a:t>
            </a:r>
            <a:r>
              <a:rPr sz="1350" b="0" i="0" dirty="0">
                <a:solidFill>
                  <a:srgbClr val="33383D"/>
                </a:solidFill>
                <a:latin typeface="Calibri"/>
              </a:rPr>
              <a:t> </a:t>
            </a:r>
            <a:r>
              <a:rPr sz="1350" b="0" i="0" dirty="0" err="1">
                <a:solidFill>
                  <a:srgbClr val="33383D"/>
                </a:solidFill>
                <a:latin typeface="Calibri"/>
              </a:rPr>
              <a:t>ligne</a:t>
            </a:r>
            <a:r>
              <a:rPr sz="1350" b="0" i="0" dirty="0">
                <a:solidFill>
                  <a:srgbClr val="33383D"/>
                </a:solidFill>
                <a:latin typeface="Calibri"/>
              </a:rPr>
              <a:t> un </a:t>
            </a:r>
            <a:r>
              <a:rPr sz="1350" b="0" i="0" dirty="0" err="1">
                <a:solidFill>
                  <a:srgbClr val="33383D"/>
                </a:solidFill>
                <a:latin typeface="Calibri"/>
              </a:rPr>
              <a:t>outil</a:t>
            </a:r>
            <a:r>
              <a:rPr sz="1350" b="0" i="0" dirty="0">
                <a:solidFill>
                  <a:srgbClr val="33383D"/>
                </a:solidFill>
                <a:latin typeface="Calibri"/>
              </a:rPr>
              <a:t> qui </a:t>
            </a:r>
            <a:r>
              <a:rPr sz="1350" b="0" i="0" dirty="0" err="1">
                <a:solidFill>
                  <a:srgbClr val="33383D"/>
                </a:solidFill>
                <a:latin typeface="Calibri"/>
              </a:rPr>
              <a:t>estime</a:t>
            </a:r>
            <a:r>
              <a:rPr sz="1350" b="0" i="0" dirty="0">
                <a:solidFill>
                  <a:srgbClr val="33383D"/>
                </a:solidFill>
                <a:latin typeface="Calibri"/>
              </a:rPr>
              <a:t> le </a:t>
            </a:r>
            <a:r>
              <a:rPr sz="1350" b="0" i="0" dirty="0" err="1">
                <a:solidFill>
                  <a:srgbClr val="33383D"/>
                </a:solidFill>
                <a:latin typeface="Calibri"/>
              </a:rPr>
              <a:t>coût</a:t>
            </a:r>
            <a:r>
              <a:rPr sz="1350" b="0" i="0" dirty="0">
                <a:solidFill>
                  <a:srgbClr val="33383D"/>
                </a:solidFill>
                <a:latin typeface="Calibri"/>
              </a:rPr>
              <a:t> de sortie de </a:t>
            </a:r>
            <a:r>
              <a:rPr sz="1350" b="0" i="0" dirty="0" err="1">
                <a:solidFill>
                  <a:srgbClr val="33383D"/>
                </a:solidFill>
                <a:latin typeface="Calibri"/>
              </a:rPr>
              <a:t>passoire</a:t>
            </a:r>
            <a:r>
              <a:rPr sz="1350" b="0" i="0" dirty="0">
                <a:solidFill>
                  <a:srgbClr val="33383D"/>
                </a:solidFill>
                <a:latin typeface="Calibri"/>
              </a:rPr>
              <a:t> </a:t>
            </a:r>
            <a:r>
              <a:rPr sz="1350" b="0" i="0" dirty="0" err="1">
                <a:solidFill>
                  <a:srgbClr val="33383D"/>
                </a:solidFill>
                <a:latin typeface="Calibri"/>
              </a:rPr>
              <a:t>énergétique</a:t>
            </a:r>
            <a:r>
              <a:rPr sz="1350" b="0" i="0" dirty="0">
                <a:solidFill>
                  <a:srgbClr val="33383D"/>
                </a:solidFill>
                <a:latin typeface="Calibri"/>
              </a:rPr>
              <a:t> à </a:t>
            </a:r>
            <a:r>
              <a:rPr sz="1350" b="0" i="0" dirty="0" err="1">
                <a:solidFill>
                  <a:srgbClr val="33383D"/>
                </a:solidFill>
                <a:latin typeface="Calibri"/>
              </a:rPr>
              <a:t>partir</a:t>
            </a:r>
            <a:r>
              <a:rPr sz="1350" b="0" i="0" dirty="0">
                <a:solidFill>
                  <a:srgbClr val="33383D"/>
                </a:solidFill>
                <a:latin typeface="Calibri"/>
              </a:rPr>
              <a:t> du diagnostic de performance. Et le bureau </a:t>
            </a:r>
            <a:r>
              <a:rPr sz="1350" b="0" i="0" dirty="0" err="1">
                <a:solidFill>
                  <a:srgbClr val="33383D"/>
                </a:solidFill>
                <a:latin typeface="Calibri"/>
              </a:rPr>
              <a:t>d’études</a:t>
            </a:r>
            <a:r>
              <a:rPr sz="1350" b="0" i="0" dirty="0">
                <a:solidFill>
                  <a:srgbClr val="33383D"/>
                </a:solidFill>
                <a:latin typeface="Calibri"/>
              </a:rPr>
              <a:t> avec </a:t>
            </a:r>
            <a:r>
              <a:rPr sz="1350" b="0" i="0" dirty="0" err="1">
                <a:solidFill>
                  <a:srgbClr val="33383D"/>
                </a:solidFill>
                <a:latin typeface="Calibri"/>
              </a:rPr>
              <a:t>lequel</a:t>
            </a:r>
            <a:r>
              <a:rPr sz="1350" b="0" i="0" dirty="0">
                <a:solidFill>
                  <a:srgbClr val="33383D"/>
                </a:solidFill>
                <a:latin typeface="Calibri"/>
              </a:rPr>
              <a:t> </a:t>
            </a:r>
            <a:r>
              <a:rPr sz="1350" b="0" i="0" dirty="0" err="1">
                <a:solidFill>
                  <a:srgbClr val="33383D"/>
                </a:solidFill>
                <a:latin typeface="Calibri"/>
              </a:rPr>
              <a:t>Belcier</a:t>
            </a:r>
            <a:r>
              <a:rPr sz="1350" b="0" i="0" dirty="0">
                <a:solidFill>
                  <a:srgbClr val="33383D"/>
                </a:solidFill>
                <a:latin typeface="Calibri"/>
              </a:rPr>
              <a:t> </a:t>
            </a:r>
            <a:r>
              <a:rPr sz="1350" b="0" i="0" dirty="0" err="1">
                <a:solidFill>
                  <a:srgbClr val="33383D"/>
                </a:solidFill>
                <a:latin typeface="Calibri"/>
              </a:rPr>
              <a:t>travaillait</a:t>
            </a:r>
            <a:r>
              <a:rPr sz="1350" b="0" i="0" dirty="0">
                <a:solidFill>
                  <a:srgbClr val="33383D"/>
                </a:solidFill>
                <a:latin typeface="Calibri"/>
              </a:rPr>
              <a:t> </a:t>
            </a:r>
            <a:r>
              <a:rPr sz="1350" b="0" i="0" dirty="0" err="1">
                <a:solidFill>
                  <a:srgbClr val="33383D"/>
                </a:solidFill>
                <a:latin typeface="Calibri"/>
              </a:rPr>
              <a:t>depuis</a:t>
            </a:r>
            <a:r>
              <a:rPr sz="1350" b="0" i="0" dirty="0">
                <a:solidFill>
                  <a:srgbClr val="33383D"/>
                </a:solidFill>
                <a:latin typeface="Calibri"/>
              </a:rPr>
              <a:t> 2022 a </a:t>
            </a:r>
            <a:r>
              <a:rPr sz="1350" b="0" i="0" dirty="0" err="1">
                <a:solidFill>
                  <a:srgbClr val="33383D"/>
                </a:solidFill>
                <a:latin typeface="Calibri"/>
              </a:rPr>
              <a:t>été</a:t>
            </a:r>
            <a:r>
              <a:rPr sz="1350" b="0" i="0" dirty="0">
                <a:solidFill>
                  <a:srgbClr val="33383D"/>
                </a:solidFill>
                <a:latin typeface="Calibri"/>
              </a:rPr>
              <a:t> </a:t>
            </a:r>
            <a:r>
              <a:rPr sz="1350" b="0" i="0" dirty="0" err="1">
                <a:solidFill>
                  <a:srgbClr val="33383D"/>
                </a:solidFill>
                <a:latin typeface="Calibri"/>
              </a:rPr>
              <a:t>racheté</a:t>
            </a:r>
            <a:r>
              <a:rPr sz="1350" b="0" i="0" dirty="0">
                <a:solidFill>
                  <a:srgbClr val="33383D"/>
                </a:solidFill>
                <a:latin typeface="Calibri"/>
              </a:rPr>
              <a:t>.</a:t>
            </a:r>
          </a:p>
          <a:p>
            <a:pPr>
              <a:spcAft>
                <a:spcPts val="700"/>
              </a:spcAft>
            </a:pPr>
            <a:r>
              <a:rPr sz="1350" b="0" i="0" dirty="0" err="1">
                <a:solidFill>
                  <a:srgbClr val="33383D"/>
                </a:solidFill>
                <a:latin typeface="Calibri"/>
              </a:rPr>
              <a:t>Aucun</a:t>
            </a:r>
            <a:r>
              <a:rPr sz="1350" b="0" i="0" dirty="0">
                <a:solidFill>
                  <a:srgbClr val="33383D"/>
                </a:solidFill>
                <a:latin typeface="Calibri"/>
              </a:rPr>
              <a:t> des trois </a:t>
            </a:r>
            <a:r>
              <a:rPr sz="1350" b="0" i="0" dirty="0" err="1">
                <a:solidFill>
                  <a:srgbClr val="33383D"/>
                </a:solidFill>
                <a:latin typeface="Calibri"/>
              </a:rPr>
              <a:t>événements</a:t>
            </a:r>
            <a:r>
              <a:rPr sz="1350" b="0" i="0" dirty="0">
                <a:solidFill>
                  <a:srgbClr val="33383D"/>
                </a:solidFill>
                <a:latin typeface="Calibri"/>
              </a:rPr>
              <a:t> </a:t>
            </a:r>
            <a:r>
              <a:rPr sz="1350" b="0" i="0" dirty="0" err="1">
                <a:solidFill>
                  <a:srgbClr val="33383D"/>
                </a:solidFill>
                <a:latin typeface="Calibri"/>
              </a:rPr>
              <a:t>n’était</a:t>
            </a:r>
            <a:r>
              <a:rPr sz="1350" b="0" i="0" dirty="0">
                <a:solidFill>
                  <a:srgbClr val="33383D"/>
                </a:solidFill>
                <a:latin typeface="Calibri"/>
              </a:rPr>
              <a:t> dans le PESTEL </a:t>
            </a:r>
            <a:r>
              <a:rPr sz="1350" b="0" i="0" dirty="0" err="1">
                <a:solidFill>
                  <a:srgbClr val="33383D"/>
                </a:solidFill>
                <a:latin typeface="Calibri"/>
              </a:rPr>
              <a:t>construit</a:t>
            </a:r>
            <a:r>
              <a:rPr sz="1350" b="0" i="0" dirty="0">
                <a:solidFill>
                  <a:srgbClr val="33383D"/>
                </a:solidFill>
                <a:latin typeface="Calibri"/>
              </a:rPr>
              <a:t> dix-</a:t>
            </a:r>
            <a:r>
              <a:rPr sz="1350" b="0" i="0" dirty="0" err="1">
                <a:solidFill>
                  <a:srgbClr val="33383D"/>
                </a:solidFill>
                <a:latin typeface="Calibri"/>
              </a:rPr>
              <a:t>huit</a:t>
            </a:r>
            <a:r>
              <a:rPr sz="1350" b="0" i="0" dirty="0">
                <a:solidFill>
                  <a:srgbClr val="33383D"/>
                </a:solidFill>
                <a:latin typeface="Calibri"/>
              </a:rPr>
              <a:t> </a:t>
            </a:r>
            <a:r>
              <a:rPr sz="1350" b="0" i="0" dirty="0" err="1">
                <a:solidFill>
                  <a:srgbClr val="33383D"/>
                </a:solidFill>
                <a:latin typeface="Calibri"/>
              </a:rPr>
              <a:t>mois</a:t>
            </a:r>
            <a:r>
              <a:rPr sz="1350" b="0" i="0" dirty="0">
                <a:solidFill>
                  <a:srgbClr val="33383D"/>
                </a:solidFill>
                <a:latin typeface="Calibri"/>
              </a:rPr>
              <a:t> plus </a:t>
            </a:r>
            <a:r>
              <a:rPr sz="1350" b="0" i="0" dirty="0" err="1">
                <a:solidFill>
                  <a:srgbClr val="33383D"/>
                </a:solidFill>
                <a:latin typeface="Calibri"/>
              </a:rPr>
              <a:t>tôt</a:t>
            </a:r>
            <a:r>
              <a:rPr sz="1350" b="0" i="0" dirty="0">
                <a:solidFill>
                  <a:srgbClr val="33383D"/>
                </a:solidFill>
                <a:latin typeface="Calibri"/>
              </a:rPr>
              <a:t>. </a:t>
            </a:r>
            <a:r>
              <a:rPr lang="fr-FR" sz="1400" dirty="0">
                <a:solidFill>
                  <a:schemeClr val="tx1"/>
                </a:solidFill>
              </a:rPr>
              <a:t>aucun n’avait été identifié dans le diagnostic initial et leur occurrence précise était difficile à prévoir </a:t>
            </a:r>
            <a:r>
              <a:rPr sz="1350" b="0" i="0" dirty="0">
                <a:solidFill>
                  <a:schemeClr val="tx1"/>
                </a:solidFill>
                <a:latin typeface="Calibri"/>
              </a:rPr>
              <a:t>La </a:t>
            </a:r>
            <a:r>
              <a:rPr sz="1350" b="0" i="0" dirty="0" err="1">
                <a:solidFill>
                  <a:schemeClr val="tx1"/>
                </a:solidFill>
                <a:latin typeface="Calibri"/>
              </a:rPr>
              <a:t>ressource</a:t>
            </a:r>
            <a:r>
              <a:rPr sz="1350" b="0" i="0" dirty="0">
                <a:solidFill>
                  <a:schemeClr val="tx1"/>
                </a:solidFill>
                <a:latin typeface="Calibri"/>
              </a:rPr>
              <a:t> distinctive de </a:t>
            </a:r>
            <a:r>
              <a:rPr sz="1350" b="0" i="0" dirty="0" err="1">
                <a:solidFill>
                  <a:schemeClr val="tx1"/>
                </a:solidFill>
                <a:latin typeface="Calibri"/>
              </a:rPr>
              <a:t>Belcier</a:t>
            </a:r>
            <a:r>
              <a:rPr sz="1350" b="0" i="0" dirty="0">
                <a:solidFill>
                  <a:schemeClr val="tx1"/>
                </a:solidFill>
                <a:latin typeface="Calibri"/>
              </a:rPr>
              <a:t> </a:t>
            </a:r>
            <a:r>
              <a:rPr sz="1350" b="0" i="0" dirty="0" err="1">
                <a:solidFill>
                  <a:schemeClr val="tx1"/>
                </a:solidFill>
                <a:latin typeface="Calibri"/>
              </a:rPr>
              <a:t>vient</a:t>
            </a:r>
            <a:r>
              <a:rPr sz="1350" b="0" i="0" dirty="0">
                <a:solidFill>
                  <a:srgbClr val="33383D"/>
                </a:solidFill>
                <a:latin typeface="Calibri"/>
              </a:rPr>
              <a:t> de </a:t>
            </a:r>
            <a:r>
              <a:rPr sz="1350" b="0" i="0" dirty="0" err="1">
                <a:solidFill>
                  <a:srgbClr val="33383D"/>
                </a:solidFill>
                <a:latin typeface="Calibri"/>
              </a:rPr>
              <a:t>perdre</a:t>
            </a:r>
            <a:r>
              <a:rPr sz="1350" b="0" i="0" dirty="0">
                <a:solidFill>
                  <a:srgbClr val="33383D"/>
                </a:solidFill>
                <a:latin typeface="Calibri"/>
              </a:rPr>
              <a:t> </a:t>
            </a:r>
            <a:r>
              <a:rPr sz="1350" b="0" i="0" dirty="0" err="1">
                <a:solidFill>
                  <a:srgbClr val="33383D"/>
                </a:solidFill>
                <a:latin typeface="Calibri"/>
              </a:rPr>
              <a:t>une</a:t>
            </a:r>
            <a:r>
              <a:rPr sz="1350" b="0" i="0" dirty="0">
                <a:solidFill>
                  <a:srgbClr val="33383D"/>
                </a:solidFill>
                <a:latin typeface="Calibri"/>
              </a:rPr>
              <a:t> </a:t>
            </a:r>
            <a:r>
              <a:rPr sz="1350" b="0" i="0" dirty="0" err="1">
                <a:solidFill>
                  <a:srgbClr val="33383D"/>
                </a:solidFill>
                <a:latin typeface="Calibri"/>
              </a:rPr>
              <a:t>partie</a:t>
            </a:r>
            <a:r>
              <a:rPr sz="1350" b="0" i="0" dirty="0">
                <a:solidFill>
                  <a:srgbClr val="33383D"/>
                </a:solidFill>
                <a:latin typeface="Calibri"/>
              </a:rPr>
              <a:t> de </a:t>
            </a:r>
            <a:r>
              <a:rPr sz="1350" b="0" i="0" dirty="0" err="1">
                <a:solidFill>
                  <a:srgbClr val="33383D"/>
                </a:solidFill>
                <a:latin typeface="Calibri"/>
              </a:rPr>
              <a:t>sa</a:t>
            </a:r>
            <a:r>
              <a:rPr sz="1350" b="0" i="0" dirty="0">
                <a:solidFill>
                  <a:srgbClr val="33383D"/>
                </a:solidFill>
                <a:latin typeface="Calibri"/>
              </a:rPr>
              <a:t> </a:t>
            </a:r>
            <a:r>
              <a:rPr sz="1350" b="0" i="0" dirty="0" err="1">
                <a:solidFill>
                  <a:srgbClr val="33383D"/>
                </a:solidFill>
                <a:latin typeface="Calibri"/>
              </a:rPr>
              <a:t>rareté</a:t>
            </a:r>
            <a:r>
              <a:rPr sz="1350" b="0" i="0" dirty="0">
                <a:solidFill>
                  <a:srgbClr val="33383D"/>
                </a:solidFill>
                <a:latin typeface="Calibri"/>
              </a:rPr>
              <a:t>. Celle de Sainte-Croix, </a:t>
            </a:r>
            <a:r>
              <a:rPr sz="1350" b="0" i="0" dirty="0" err="1">
                <a:solidFill>
                  <a:srgbClr val="33383D"/>
                </a:solidFill>
                <a:latin typeface="Calibri"/>
              </a:rPr>
              <a:t>formalisée</a:t>
            </a:r>
            <a:r>
              <a:rPr sz="1350" b="0" i="0" dirty="0">
                <a:solidFill>
                  <a:srgbClr val="33383D"/>
                </a:solidFill>
                <a:latin typeface="Calibri"/>
              </a:rPr>
              <a:t> entre-temps, est </a:t>
            </a:r>
            <a:r>
              <a:rPr sz="1350" b="0" i="0" dirty="0" err="1">
                <a:solidFill>
                  <a:srgbClr val="33383D"/>
                </a:solidFill>
                <a:latin typeface="Calibri"/>
              </a:rPr>
              <a:t>devenue</a:t>
            </a:r>
            <a:r>
              <a:rPr sz="1350" b="0" i="0" dirty="0">
                <a:solidFill>
                  <a:srgbClr val="33383D"/>
                </a:solidFill>
                <a:latin typeface="Calibri"/>
              </a:rPr>
              <a:t> plus facile à </a:t>
            </a:r>
            <a:r>
              <a:rPr sz="1350" b="0" i="0" dirty="0" err="1">
                <a:solidFill>
                  <a:srgbClr val="33383D"/>
                </a:solidFill>
                <a:latin typeface="Calibri"/>
              </a:rPr>
              <a:t>imiter</a:t>
            </a:r>
            <a:r>
              <a:rPr sz="1350" b="0" i="0" dirty="0">
                <a:solidFill>
                  <a:srgbClr val="33383D"/>
                </a:solidFill>
                <a:latin typeface="Calibri"/>
              </a:rPr>
              <a:t>.</a:t>
            </a:r>
          </a:p>
        </p:txBody>
      </p:sp>
      <p:sp>
        <p:nvSpPr>
          <p:cNvPr id="8" name="Rounded Rectangle 7"/>
          <p:cNvSpPr/>
          <p:nvPr/>
        </p:nvSpPr>
        <p:spPr>
          <a:xfrm>
            <a:off x="713232" y="5570855"/>
            <a:ext cx="10765505" cy="500761"/>
          </a:xfrm>
          <a:prstGeom prst="roundRect">
            <a:avLst>
              <a:gd name="adj" fmla="val 8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56032" tIns="54864" rIns="256032" bIns="54864" rtlCol="0" anchor="ctr"/>
          <a:lstStyle/>
          <a:p>
            <a:pPr algn="l">
              <a:lnSpc>
                <a:spcPct val="115000"/>
              </a:lnSpc>
              <a:spcBef>
                <a:spcPts val="0"/>
              </a:spcBef>
              <a:spcAft>
                <a:spcPts val="0"/>
              </a:spcAft>
            </a:pPr>
            <a:r>
              <a:rPr sz="1350" b="1" i="0">
                <a:solidFill>
                  <a:srgbClr val="FFFFFF"/>
                </a:solidFill>
                <a:latin typeface="Cambria"/>
              </a:rPr>
              <a:t>Que faut-il posséder, en plus de bonnes ressources, pour rester en avance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62</a:t>
            </a:r>
          </a:p>
        </p:txBody>
      </p:sp>
      <p:sp>
        <p:nvSpPr>
          <p:cNvPr id="4" name="TextBox 3"/>
          <p:cNvSpPr txBox="1"/>
          <p:nvPr/>
        </p:nvSpPr>
        <p:spPr>
          <a:xfrm>
            <a:off x="713232" y="420624"/>
            <a:ext cx="8662385" cy="822960"/>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Les trois capacités dynamiques à construire chez Sainte-Croix</a:t>
            </a:r>
          </a:p>
        </p:txBody>
      </p:sp>
      <p:sp>
        <p:nvSpPr>
          <p:cNvPr id="5" name="TextBox 4"/>
          <p:cNvSpPr txBox="1"/>
          <p:nvPr/>
        </p:nvSpPr>
        <p:spPr>
          <a:xfrm>
            <a:off x="713232" y="1252728"/>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Traduction du cadre en dispositifs concrets pour une agence de neuf personnes.</a:t>
            </a:r>
          </a:p>
        </p:txBody>
      </p:sp>
      <p:sp>
        <p:nvSpPr>
          <p:cNvPr id="6" name="Rounded Rectangle 5"/>
          <p:cNvSpPr/>
          <p:nvPr/>
        </p:nvSpPr>
        <p:spPr>
          <a:xfrm>
            <a:off x="10641147" y="402336"/>
            <a:ext cx="837590" cy="246888"/>
          </a:xfrm>
          <a:prstGeom prst="roundRect">
            <a:avLst>
              <a:gd name="adj" fmla="val 50000"/>
            </a:avLst>
          </a:prstGeom>
          <a:solidFill>
            <a:srgbClr val="ECE6D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6B5836"/>
                </a:solidFill>
                <a:latin typeface="Calibri"/>
              </a:rPr>
              <a:t>MÉTHODE</a:t>
            </a:r>
          </a:p>
        </p:txBody>
      </p:sp>
      <p:sp>
        <p:nvSpPr>
          <p:cNvPr id="7" name="Rounded Rectangle 6"/>
          <p:cNvSpPr/>
          <p:nvPr/>
        </p:nvSpPr>
        <p:spPr>
          <a:xfrm>
            <a:off x="713232" y="1847813"/>
            <a:ext cx="3430005" cy="3493137"/>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10" b="1" i="0" dirty="0">
                <a:solidFill>
                  <a:srgbClr val="1A1A1A"/>
                </a:solidFill>
                <a:latin typeface="Cambria"/>
              </a:rPr>
              <a:t>Sensing — </a:t>
            </a:r>
            <a:r>
              <a:rPr sz="1410" b="1" i="0" dirty="0" err="1">
                <a:solidFill>
                  <a:srgbClr val="1A1A1A"/>
                </a:solidFill>
                <a:latin typeface="Cambria"/>
              </a:rPr>
              <a:t>détecter</a:t>
            </a:r>
            <a:endParaRPr sz="1410" b="1" i="0" dirty="0">
              <a:solidFill>
                <a:srgbClr val="1A1A1A"/>
              </a:solidFill>
              <a:latin typeface="Cambria"/>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Une revue </a:t>
            </a:r>
            <a:r>
              <a:rPr sz="1250" b="0" dirty="0" err="1">
                <a:solidFill>
                  <a:srgbClr val="33383D"/>
                </a:solidFill>
                <a:latin typeface="Calibri"/>
              </a:rPr>
              <a:t>trimestrielle</a:t>
            </a:r>
            <a:r>
              <a:rPr sz="1250" b="0" dirty="0">
                <a:solidFill>
                  <a:srgbClr val="33383D"/>
                </a:solidFill>
                <a:latin typeface="Calibri"/>
              </a:rPr>
              <a:t> </a:t>
            </a:r>
            <a:r>
              <a:rPr sz="1250" b="0" dirty="0" err="1">
                <a:solidFill>
                  <a:srgbClr val="33383D"/>
                </a:solidFill>
                <a:latin typeface="Calibri"/>
              </a:rPr>
              <a:t>d’une</a:t>
            </a:r>
            <a:r>
              <a:rPr sz="1250" b="0" dirty="0">
                <a:solidFill>
                  <a:srgbClr val="33383D"/>
                </a:solidFill>
                <a:latin typeface="Calibri"/>
              </a:rPr>
              <a:t> </a:t>
            </a:r>
            <a:r>
              <a:rPr sz="1250" b="0" dirty="0" err="1">
                <a:solidFill>
                  <a:srgbClr val="33383D"/>
                </a:solidFill>
                <a:latin typeface="Calibri"/>
              </a:rPr>
              <a:t>heure</a:t>
            </a:r>
            <a:r>
              <a:rPr sz="1250" b="0" dirty="0">
                <a:solidFill>
                  <a:srgbClr val="33383D"/>
                </a:solidFill>
                <a:latin typeface="Calibri"/>
              </a:rPr>
              <a:t> : nouveaux entrants sur la zone, </a:t>
            </a:r>
            <a:r>
              <a:rPr sz="1250" b="0" dirty="0" err="1">
                <a:solidFill>
                  <a:srgbClr val="33383D"/>
                </a:solidFill>
                <a:latin typeface="Calibri"/>
              </a:rPr>
              <a:t>offres</a:t>
            </a:r>
            <a:r>
              <a:rPr sz="1250" b="0" dirty="0">
                <a:solidFill>
                  <a:srgbClr val="33383D"/>
                </a:solidFill>
                <a:latin typeface="Calibri"/>
              </a:rPr>
              <a:t> des réseaux, </a:t>
            </a:r>
            <a:r>
              <a:rPr sz="1250" b="0" dirty="0" err="1">
                <a:solidFill>
                  <a:srgbClr val="33383D"/>
                </a:solidFill>
                <a:latin typeface="Calibri"/>
              </a:rPr>
              <a:t>textes</a:t>
            </a:r>
            <a:r>
              <a:rPr sz="1250" b="0" dirty="0">
                <a:solidFill>
                  <a:srgbClr val="33383D"/>
                </a:solidFill>
                <a:latin typeface="Calibri"/>
              </a:rPr>
              <a:t> </a:t>
            </a:r>
            <a:r>
              <a:rPr sz="1250" b="0" dirty="0" err="1">
                <a:solidFill>
                  <a:srgbClr val="33383D"/>
                </a:solidFill>
                <a:latin typeface="Calibri"/>
              </a:rPr>
              <a:t>en</a:t>
            </a:r>
            <a:r>
              <a:rPr sz="1250" b="0" dirty="0">
                <a:solidFill>
                  <a:srgbClr val="33383D"/>
                </a:solidFill>
                <a:latin typeface="Calibri"/>
              </a:rPr>
              <a:t> </a:t>
            </a:r>
            <a:r>
              <a:rPr sz="1250" b="0" dirty="0" err="1">
                <a:solidFill>
                  <a:srgbClr val="33383D"/>
                </a:solidFill>
                <a:latin typeface="Calibri"/>
              </a:rPr>
              <a:t>préparation</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Un </a:t>
            </a:r>
            <a:r>
              <a:rPr sz="1250" b="0" dirty="0" err="1">
                <a:solidFill>
                  <a:srgbClr val="33383D"/>
                </a:solidFill>
                <a:latin typeface="Calibri"/>
              </a:rPr>
              <a:t>suivi</a:t>
            </a:r>
            <a:r>
              <a:rPr sz="1250" b="0" dirty="0">
                <a:solidFill>
                  <a:srgbClr val="33383D"/>
                </a:solidFill>
                <a:latin typeface="Calibri"/>
              </a:rPr>
              <a:t> </a:t>
            </a:r>
            <a:r>
              <a:rPr sz="1250" b="0" dirty="0" err="1">
                <a:solidFill>
                  <a:srgbClr val="33383D"/>
                </a:solidFill>
                <a:latin typeface="Calibri"/>
              </a:rPr>
              <a:t>nominatif</a:t>
            </a:r>
            <a:r>
              <a:rPr sz="1250" b="0" dirty="0">
                <a:solidFill>
                  <a:srgbClr val="33383D"/>
                </a:solidFill>
                <a:latin typeface="Calibri"/>
              </a:rPr>
              <a:t> des inconnues </a:t>
            </a:r>
            <a:r>
              <a:rPr sz="1250" b="0" dirty="0" err="1">
                <a:solidFill>
                  <a:srgbClr val="33383D"/>
                </a:solidFill>
                <a:latin typeface="Calibri"/>
              </a:rPr>
              <a:t>listées</a:t>
            </a:r>
            <a:r>
              <a:rPr sz="1250" b="0" dirty="0">
                <a:solidFill>
                  <a:srgbClr val="33383D"/>
                </a:solidFill>
                <a:latin typeface="Calibri"/>
              </a:rPr>
              <a:t> au diagnostic externe, avec </a:t>
            </a:r>
            <a:r>
              <a:rPr sz="1250" b="0" dirty="0" err="1">
                <a:solidFill>
                  <a:srgbClr val="33383D"/>
                </a:solidFill>
                <a:latin typeface="Calibri"/>
              </a:rPr>
              <a:t>une</a:t>
            </a:r>
            <a:r>
              <a:rPr sz="1250" b="0" dirty="0">
                <a:solidFill>
                  <a:srgbClr val="33383D"/>
                </a:solidFill>
                <a:latin typeface="Calibri"/>
              </a:rPr>
              <a:t> </a:t>
            </a:r>
            <a:r>
              <a:rPr sz="1250" b="0" dirty="0" err="1">
                <a:solidFill>
                  <a:srgbClr val="33383D"/>
                </a:solidFill>
                <a:latin typeface="Calibri"/>
              </a:rPr>
              <a:t>échéance</a:t>
            </a:r>
            <a:r>
              <a:rPr sz="1250" b="0" dirty="0">
                <a:solidFill>
                  <a:srgbClr val="33383D"/>
                </a:solidFill>
                <a:latin typeface="Calibri"/>
              </a:rPr>
              <a:t> par </a:t>
            </a:r>
            <a:r>
              <a:rPr sz="1250" b="0" dirty="0" err="1">
                <a:solidFill>
                  <a:srgbClr val="33383D"/>
                </a:solidFill>
                <a:latin typeface="Calibri"/>
              </a:rPr>
              <a:t>ligne</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err="1">
                <a:solidFill>
                  <a:srgbClr val="33383D"/>
                </a:solidFill>
                <a:latin typeface="Calibri"/>
              </a:rPr>
              <a:t>L’exploitation</a:t>
            </a:r>
            <a:r>
              <a:rPr sz="1250" b="0" dirty="0">
                <a:solidFill>
                  <a:srgbClr val="33383D"/>
                </a:solidFill>
                <a:latin typeface="Calibri"/>
              </a:rPr>
              <a:t> </a:t>
            </a:r>
            <a:r>
              <a:rPr sz="1250" b="0" dirty="0" err="1">
                <a:solidFill>
                  <a:srgbClr val="33383D"/>
                </a:solidFill>
                <a:latin typeface="Calibri"/>
              </a:rPr>
              <a:t>systématique</a:t>
            </a:r>
            <a:r>
              <a:rPr sz="1250" b="0" dirty="0">
                <a:solidFill>
                  <a:srgbClr val="33383D"/>
                </a:solidFill>
                <a:latin typeface="Calibri"/>
              </a:rPr>
              <a:t> du </a:t>
            </a:r>
            <a:r>
              <a:rPr sz="1250" b="0" dirty="0" err="1">
                <a:solidFill>
                  <a:srgbClr val="33383D"/>
                </a:solidFill>
                <a:latin typeface="Calibri"/>
              </a:rPr>
              <a:t>portefeuille</a:t>
            </a:r>
            <a:r>
              <a:rPr sz="1250" b="0" dirty="0">
                <a:solidFill>
                  <a:srgbClr val="33383D"/>
                </a:solidFill>
                <a:latin typeface="Calibri"/>
              </a:rPr>
              <a:t> de gestion </a:t>
            </a:r>
            <a:r>
              <a:rPr sz="1250" b="0" dirty="0" err="1">
                <a:solidFill>
                  <a:srgbClr val="33383D"/>
                </a:solidFill>
                <a:latin typeface="Calibri"/>
              </a:rPr>
              <a:t>comme</a:t>
            </a:r>
            <a:r>
              <a:rPr sz="1250" b="0" dirty="0">
                <a:solidFill>
                  <a:srgbClr val="33383D"/>
                </a:solidFill>
                <a:latin typeface="Calibri"/>
              </a:rPr>
              <a:t> </a:t>
            </a:r>
            <a:r>
              <a:rPr sz="1250" b="0" dirty="0" err="1">
                <a:solidFill>
                  <a:srgbClr val="33383D"/>
                </a:solidFill>
                <a:latin typeface="Calibri"/>
              </a:rPr>
              <a:t>capteur</a:t>
            </a:r>
            <a:r>
              <a:rPr sz="1250" b="0" dirty="0">
                <a:solidFill>
                  <a:srgbClr val="33383D"/>
                </a:solidFill>
                <a:latin typeface="Calibri"/>
              </a:rPr>
              <a:t> : les </a:t>
            </a:r>
            <a:r>
              <a:rPr sz="1250" b="0" dirty="0" err="1">
                <a:solidFill>
                  <a:srgbClr val="33383D"/>
                </a:solidFill>
                <a:latin typeface="Calibri"/>
              </a:rPr>
              <a:t>bailleurs</a:t>
            </a:r>
            <a:r>
              <a:rPr sz="1250" b="0" dirty="0">
                <a:solidFill>
                  <a:srgbClr val="33383D"/>
                </a:solidFill>
                <a:latin typeface="Calibri"/>
              </a:rPr>
              <a:t> </a:t>
            </a:r>
            <a:r>
              <a:rPr sz="1250" b="0" dirty="0" err="1">
                <a:solidFill>
                  <a:srgbClr val="33383D"/>
                </a:solidFill>
                <a:latin typeface="Calibri"/>
              </a:rPr>
              <a:t>signalent</a:t>
            </a:r>
            <a:r>
              <a:rPr sz="1250" b="0" dirty="0">
                <a:solidFill>
                  <a:srgbClr val="33383D"/>
                </a:solidFill>
                <a:latin typeface="Calibri"/>
              </a:rPr>
              <a:t> les arbitrages avant le </a:t>
            </a:r>
            <a:r>
              <a:rPr sz="1250" b="0" dirty="0" err="1">
                <a:solidFill>
                  <a:srgbClr val="33383D"/>
                </a:solidFill>
                <a:latin typeface="Calibri"/>
              </a:rPr>
              <a:t>marché</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Une </a:t>
            </a:r>
            <a:r>
              <a:rPr sz="1250" b="0" dirty="0" err="1">
                <a:solidFill>
                  <a:srgbClr val="33383D"/>
                </a:solidFill>
                <a:latin typeface="Calibri"/>
              </a:rPr>
              <a:t>personne</a:t>
            </a:r>
            <a:r>
              <a:rPr sz="1250" b="0" dirty="0">
                <a:solidFill>
                  <a:srgbClr val="33383D"/>
                </a:solidFill>
                <a:latin typeface="Calibri"/>
              </a:rPr>
              <a:t> </a:t>
            </a:r>
            <a:r>
              <a:rPr sz="1250" b="0" dirty="0" err="1">
                <a:solidFill>
                  <a:srgbClr val="33383D"/>
                </a:solidFill>
                <a:latin typeface="Calibri"/>
              </a:rPr>
              <a:t>désignée</a:t>
            </a:r>
            <a:r>
              <a:rPr sz="1250" b="0" dirty="0">
                <a:solidFill>
                  <a:srgbClr val="33383D"/>
                </a:solidFill>
                <a:latin typeface="Calibri"/>
              </a:rPr>
              <a:t>, pas </a:t>
            </a:r>
            <a:r>
              <a:rPr sz="1250" b="0" dirty="0" err="1">
                <a:solidFill>
                  <a:srgbClr val="33383D"/>
                </a:solidFill>
                <a:latin typeface="Calibri"/>
              </a:rPr>
              <a:t>une</a:t>
            </a:r>
            <a:r>
              <a:rPr sz="1250" b="0" dirty="0">
                <a:solidFill>
                  <a:srgbClr val="33383D"/>
                </a:solidFill>
                <a:latin typeface="Calibri"/>
              </a:rPr>
              <a:t> intention collective</a:t>
            </a:r>
          </a:p>
        </p:txBody>
      </p:sp>
      <p:sp>
        <p:nvSpPr>
          <p:cNvPr id="8" name="Rounded Rectangle 7"/>
          <p:cNvSpPr/>
          <p:nvPr/>
        </p:nvSpPr>
        <p:spPr>
          <a:xfrm>
            <a:off x="4380981" y="1847813"/>
            <a:ext cx="3430005" cy="3493137"/>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10" b="1" i="0">
                <a:solidFill>
                  <a:srgbClr val="1A1A1A"/>
                </a:solidFill>
                <a:latin typeface="Cambria"/>
              </a:rPr>
              <a:t>Seizing — saisir</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Une offre de conseil en amont de la mise en vente, facturée, adossée à l’expertise du bâti ancien</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 partenariat local thermicien-artisans, avec plusieurs interlocuteurs plutôt qu’un seul, pour ne pas dépendre d’un tiers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Une décision explicite sur le second point de vente, dont la valeur s’est érodée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 critère d’engagement : quel montant l’agence est-elle prête à immobiliser, et pendant combien de temps ?</a:t>
            </a:r>
          </a:p>
        </p:txBody>
      </p:sp>
      <p:sp>
        <p:nvSpPr>
          <p:cNvPr id="9" name="Rounded Rectangle 8"/>
          <p:cNvSpPr/>
          <p:nvPr/>
        </p:nvSpPr>
        <p:spPr>
          <a:xfrm>
            <a:off x="8048731" y="1847813"/>
            <a:ext cx="3430005" cy="3493137"/>
          </a:xfrm>
          <a:prstGeom prst="roundRect">
            <a:avLst>
              <a:gd name="adj" fmla="val 6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10" b="1" i="0">
                <a:solidFill>
                  <a:srgbClr val="FFFFFF"/>
                </a:solidFill>
                <a:latin typeface="Cambria"/>
              </a:rPr>
              <a:t>Transforming — reconfigurer</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Sortir la connaissance du bâti de la tête de trois personnes : méthode écrite, cas types, binômage des nouveaux entrants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Redéfinir le rôle de la dirigeante pour desserrer la contrainte managériale que Penrose décrit</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Faire du taux d’exclusivité, du délai de vente et du taux d’honoraires les indicateurs de pilotage, à la place du seul nombre de mandats</a:t>
            </a:r>
          </a:p>
          <a:p>
            <a:pPr marL="155448" indent="-155448">
              <a:lnSpc>
                <a:spcPct val="106000"/>
              </a:lnSpc>
              <a:spcBef>
                <a:spcPts val="0"/>
              </a:spcBef>
              <a:spcAft>
                <a:spcPts val="300"/>
              </a:spcAft>
            </a:pPr>
            <a:r>
              <a:rPr sz="1250">
                <a:solidFill>
                  <a:srgbClr val="D9C7A8"/>
                </a:solidFill>
                <a:latin typeface="Calibri"/>
              </a:rPr>
              <a:t>—  </a:t>
            </a:r>
            <a:r>
              <a:rPr sz="1250" b="0">
                <a:solidFill>
                  <a:srgbClr val="DDE3EA"/>
                </a:solidFill>
                <a:latin typeface="Calibri"/>
              </a:rPr>
              <a:t>Accepter de renoncer à un segment pour en tenir un autre</a:t>
            </a:r>
          </a:p>
        </p:txBody>
      </p:sp>
      <p:sp>
        <p:nvSpPr>
          <p:cNvPr id="10" name="Rounded Rectangle 9"/>
          <p:cNvSpPr/>
          <p:nvPr/>
        </p:nvSpPr>
        <p:spPr>
          <a:xfrm>
            <a:off x="713232" y="5505542"/>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r>
              <a:rPr lang="fr-FR" sz="1200" dirty="0">
                <a:solidFill>
                  <a:schemeClr val="tx1"/>
                </a:solidFill>
              </a:rPr>
              <a:t>leur coût financier peut rester limité, mais leur coût en attention managériale est significatif </a:t>
            </a:r>
            <a:r>
              <a:rPr sz="1150" b="1" i="0" dirty="0">
                <a:solidFill>
                  <a:schemeClr val="tx1"/>
                </a:solidFill>
                <a:latin typeface="Calibri"/>
              </a:rPr>
              <a:t>. </a:t>
            </a:r>
            <a:r>
              <a:rPr sz="1150" b="1" i="0" dirty="0" err="1">
                <a:solidFill>
                  <a:schemeClr val="tx1"/>
                </a:solidFill>
                <a:latin typeface="Calibri"/>
              </a:rPr>
              <a:t>Ils</a:t>
            </a:r>
            <a:r>
              <a:rPr sz="1150" b="1" i="0" dirty="0">
                <a:solidFill>
                  <a:schemeClr val="tx1"/>
                </a:solidFill>
                <a:latin typeface="Calibri"/>
              </a:rPr>
              <a:t> </a:t>
            </a:r>
            <a:r>
              <a:rPr sz="1150" b="1" i="0" dirty="0" err="1">
                <a:solidFill>
                  <a:schemeClr val="tx1"/>
                </a:solidFill>
                <a:latin typeface="Calibri"/>
              </a:rPr>
              <a:t>coûtent</a:t>
            </a:r>
            <a:r>
              <a:rPr sz="1150" b="1" i="0" dirty="0">
                <a:solidFill>
                  <a:schemeClr val="tx1"/>
                </a:solidFill>
                <a:latin typeface="Calibri"/>
              </a:rPr>
              <a:t> du temps de </a:t>
            </a:r>
            <a:r>
              <a:rPr sz="1150" b="1" i="0" dirty="0" err="1">
                <a:solidFill>
                  <a:schemeClr val="tx1"/>
                </a:solidFill>
                <a:latin typeface="Calibri"/>
              </a:rPr>
              <a:t>dirigeant</a:t>
            </a:r>
            <a:r>
              <a:rPr sz="1150" b="1" i="0" dirty="0">
                <a:solidFill>
                  <a:schemeClr val="tx1"/>
                </a:solidFill>
                <a:latin typeface="Calibri"/>
              </a:rPr>
              <a:t> — </a:t>
            </a:r>
            <a:r>
              <a:rPr sz="1150" b="1" i="0" dirty="0" err="1">
                <a:solidFill>
                  <a:schemeClr val="tx1"/>
                </a:solidFill>
                <a:latin typeface="Calibri"/>
              </a:rPr>
              <a:t>c’est</a:t>
            </a:r>
            <a:r>
              <a:rPr sz="1150" b="1" i="0" dirty="0">
                <a:solidFill>
                  <a:schemeClr val="tx1"/>
                </a:solidFill>
                <a:latin typeface="Calibri"/>
              </a:rPr>
              <a:t>-à-dire la </a:t>
            </a:r>
            <a:r>
              <a:rPr sz="1150" b="1" i="0" dirty="0" err="1">
                <a:solidFill>
                  <a:schemeClr val="tx1"/>
                </a:solidFill>
                <a:latin typeface="Calibri"/>
              </a:rPr>
              <a:t>ressource</a:t>
            </a:r>
            <a:r>
              <a:rPr sz="1150" b="1" i="0" dirty="0">
                <a:solidFill>
                  <a:schemeClr val="tx1"/>
                </a:solidFill>
                <a:latin typeface="Calibri"/>
              </a:rPr>
              <a:t> la plus rare de </a:t>
            </a:r>
            <a:r>
              <a:rPr sz="1150" b="1" i="0" dirty="0" err="1">
                <a:solidFill>
                  <a:schemeClr val="tx1"/>
                </a:solidFill>
                <a:latin typeface="Calibri"/>
              </a:rPr>
              <a:t>l’agence</a:t>
            </a:r>
            <a:r>
              <a:rPr sz="1150" b="1" i="0" dirty="0">
                <a:solidFill>
                  <a:schemeClr val="tx1"/>
                </a:solidFill>
                <a:latin typeface="Calibri"/>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69</a:t>
            </a:r>
          </a:p>
        </p:txBody>
      </p:sp>
      <p:sp>
        <p:nvSpPr>
          <p:cNvPr id="4" name="TextBox 3"/>
          <p:cNvSpPr txBox="1"/>
          <p:nvPr/>
        </p:nvSpPr>
        <p:spPr>
          <a:xfrm>
            <a:off x="1033271" y="1417320"/>
            <a:ext cx="3108960" cy="457200"/>
          </a:xfrm>
          <a:prstGeom prst="rect">
            <a:avLst/>
          </a:prstGeom>
          <a:noFill/>
        </p:spPr>
        <p:txBody>
          <a:bodyPr wrap="square" lIns="0" tIns="0" rIns="0" bIns="0" anchor="t">
            <a:spAutoFit/>
          </a:bodyPr>
          <a:lstStyle/>
          <a:p>
            <a:pPr algn="l">
              <a:lnSpc>
                <a:spcPct val="106000"/>
              </a:lnSpc>
              <a:spcBef>
                <a:spcPts val="0"/>
              </a:spcBef>
              <a:spcAft>
                <a:spcPts val="0"/>
              </a:spcAft>
            </a:pPr>
            <a:r>
              <a:rPr sz="1100" b="1" i="0" cap="all" spc="90">
                <a:solidFill>
                  <a:srgbClr val="D9C7A8"/>
                </a:solidFill>
                <a:latin typeface="Calibri"/>
              </a:rPr>
              <a:t>PARTIE 3</a:t>
            </a:r>
          </a:p>
        </p:txBody>
      </p:sp>
      <p:sp>
        <p:nvSpPr>
          <p:cNvPr id="5" name="TextBox 4"/>
          <p:cNvSpPr txBox="1"/>
          <p:nvPr/>
        </p:nvSpPr>
        <p:spPr>
          <a:xfrm>
            <a:off x="1033271" y="1847088"/>
            <a:ext cx="6675120" cy="488595"/>
          </a:xfrm>
          <a:prstGeom prst="rect">
            <a:avLst/>
          </a:prstGeom>
          <a:noFill/>
        </p:spPr>
        <p:txBody>
          <a:bodyPr wrap="square" lIns="0" tIns="0" rIns="0" bIns="0" anchor="t">
            <a:spAutoFit/>
          </a:bodyPr>
          <a:lstStyle/>
          <a:p>
            <a:pPr algn="l">
              <a:lnSpc>
                <a:spcPct val="107000"/>
              </a:lnSpc>
              <a:spcBef>
                <a:spcPts val="0"/>
              </a:spcBef>
              <a:spcAft>
                <a:spcPts val="0"/>
              </a:spcAft>
            </a:pPr>
            <a:r>
              <a:rPr sz="3200" b="1" i="0" dirty="0" err="1">
                <a:solidFill>
                  <a:srgbClr val="FFFFFF"/>
                </a:solidFill>
                <a:latin typeface="Cambria"/>
              </a:rPr>
              <a:t>Synthèse</a:t>
            </a:r>
            <a:r>
              <a:rPr sz="3200" b="1" i="0" dirty="0">
                <a:solidFill>
                  <a:srgbClr val="FFFFFF"/>
                </a:solidFill>
                <a:latin typeface="Cambria"/>
              </a:rPr>
              <a:t> et </a:t>
            </a:r>
            <a:r>
              <a:rPr sz="3200" b="1" i="0" dirty="0" err="1">
                <a:solidFill>
                  <a:srgbClr val="FFFFFF"/>
                </a:solidFill>
                <a:latin typeface="Cambria"/>
              </a:rPr>
              <a:t>décision</a:t>
            </a:r>
            <a:r>
              <a:rPr sz="3200" b="1" i="0" dirty="0">
                <a:solidFill>
                  <a:srgbClr val="FFFFFF"/>
                </a:solidFill>
                <a:latin typeface="Cambria"/>
              </a:rPr>
              <a:t> : SWOT</a:t>
            </a:r>
          </a:p>
        </p:txBody>
      </p:sp>
      <p:sp>
        <p:nvSpPr>
          <p:cNvPr id="6" name="Rectangle 5"/>
          <p:cNvSpPr/>
          <p:nvPr/>
        </p:nvSpPr>
        <p:spPr>
          <a:xfrm>
            <a:off x="1033271" y="3675887"/>
            <a:ext cx="1097280" cy="254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33271" y="3950208"/>
            <a:ext cx="6400800" cy="1463040"/>
          </a:xfrm>
          <a:prstGeom prst="rect">
            <a:avLst/>
          </a:prstGeom>
          <a:noFill/>
        </p:spPr>
        <p:txBody>
          <a:bodyPr wrap="square" lIns="0" tIns="0" rIns="0" bIns="0" anchor="t">
            <a:spAutoFit/>
          </a:bodyPr>
          <a:lstStyle/>
          <a:p>
            <a:pPr algn="l">
              <a:lnSpc>
                <a:spcPct val="120000"/>
              </a:lnSpc>
              <a:spcBef>
                <a:spcPts val="0"/>
              </a:spcBef>
              <a:spcAft>
                <a:spcPts val="0"/>
              </a:spcAft>
            </a:pPr>
            <a:r>
              <a:rPr sz="1350" b="0" i="1">
                <a:solidFill>
                  <a:srgbClr val="C7D1DB"/>
                </a:solidFill>
                <a:latin typeface="Calibri"/>
              </a:rPr>
              <a:t>Les deux diagnostics sont faits. Il reste à les croiser, à en tirer des options, et à choisir.</a:t>
            </a:r>
          </a:p>
        </p:txBody>
      </p:sp>
      <p:sp>
        <p:nvSpPr>
          <p:cNvPr id="8" name="TextBox 7"/>
          <p:cNvSpPr txBox="1"/>
          <p:nvPr/>
        </p:nvSpPr>
        <p:spPr>
          <a:xfrm>
            <a:off x="7818120" y="1874519"/>
            <a:ext cx="3566160" cy="1564274"/>
          </a:xfrm>
          <a:prstGeom prst="rect">
            <a:avLst/>
          </a:prstGeom>
          <a:noFill/>
        </p:spPr>
        <p:txBody>
          <a:bodyPr wrap="square" lIns="0" tIns="0" rIns="0" bIns="0" anchor="t">
            <a:spAutoFit/>
          </a:bodyPr>
          <a:lstStyle/>
          <a:p>
            <a:pPr algn="l">
              <a:lnSpc>
                <a:spcPct val="106000"/>
              </a:lnSpc>
              <a:spcBef>
                <a:spcPts val="0"/>
              </a:spcBef>
              <a:spcAft>
                <a:spcPts val="1000"/>
              </a:spcAft>
            </a:pPr>
            <a:r>
              <a:rPr sz="900" b="1" i="0" cap="all" spc="90" dirty="0">
                <a:solidFill>
                  <a:srgbClr val="D9C7A8"/>
                </a:solidFill>
                <a:latin typeface="Calibri"/>
              </a:rPr>
              <a:t>AU PROGRAMME</a:t>
            </a:r>
          </a:p>
          <a:p>
            <a:pPr marL="155448" indent="-155448">
              <a:lnSpc>
                <a:spcPct val="106000"/>
              </a:lnSpc>
              <a:spcBef>
                <a:spcPts val="0"/>
              </a:spcBef>
              <a:spcAft>
                <a:spcPts val="700"/>
              </a:spcAft>
            </a:pPr>
            <a:r>
              <a:rPr sz="1150" dirty="0">
                <a:solidFill>
                  <a:srgbClr val="B08D57"/>
                </a:solidFill>
                <a:latin typeface="Calibri"/>
              </a:rPr>
              <a:t>·  </a:t>
            </a:r>
            <a:r>
              <a:rPr sz="1150" b="0" dirty="0" err="1">
                <a:solidFill>
                  <a:srgbClr val="DDE4EB"/>
                </a:solidFill>
                <a:latin typeface="Calibri"/>
              </a:rPr>
              <a:t>Articuler</a:t>
            </a:r>
            <a:r>
              <a:rPr sz="1150" b="0" dirty="0">
                <a:solidFill>
                  <a:srgbClr val="DDE4EB"/>
                </a:solidFill>
                <a:latin typeface="Calibri"/>
              </a:rPr>
              <a:t> position externe et </a:t>
            </a:r>
            <a:r>
              <a:rPr sz="1150" b="0" dirty="0" err="1">
                <a:solidFill>
                  <a:srgbClr val="DDE4EB"/>
                </a:solidFill>
                <a:latin typeface="Calibri"/>
              </a:rPr>
              <a:t>capacités</a:t>
            </a:r>
            <a:r>
              <a:rPr sz="1150" b="0" dirty="0">
                <a:solidFill>
                  <a:srgbClr val="DDE4EB"/>
                </a:solidFill>
                <a:latin typeface="Calibri"/>
              </a:rPr>
              <a:t> internes</a:t>
            </a:r>
          </a:p>
          <a:p>
            <a:pPr marL="155448" indent="-155448">
              <a:lnSpc>
                <a:spcPct val="106000"/>
              </a:lnSpc>
              <a:spcBef>
                <a:spcPts val="0"/>
              </a:spcBef>
              <a:spcAft>
                <a:spcPts val="700"/>
              </a:spcAft>
            </a:pPr>
            <a:r>
              <a:rPr sz="1150" dirty="0">
                <a:solidFill>
                  <a:srgbClr val="B08D57"/>
                </a:solidFill>
                <a:latin typeface="Calibri"/>
              </a:rPr>
              <a:t>·  </a:t>
            </a:r>
            <a:r>
              <a:rPr sz="1150" b="0" dirty="0">
                <a:solidFill>
                  <a:srgbClr val="DDE4EB"/>
                </a:solidFill>
                <a:latin typeface="Calibri"/>
              </a:rPr>
              <a:t>Le SWOT : </a:t>
            </a:r>
            <a:r>
              <a:rPr sz="1150" b="0" dirty="0" err="1">
                <a:solidFill>
                  <a:srgbClr val="DDE4EB"/>
                </a:solidFill>
                <a:latin typeface="Calibri"/>
              </a:rPr>
              <a:t>synthétiser</a:t>
            </a:r>
            <a:r>
              <a:rPr sz="1150" b="0" dirty="0">
                <a:solidFill>
                  <a:srgbClr val="DDE4EB"/>
                </a:solidFill>
                <a:latin typeface="Calibri"/>
              </a:rPr>
              <a:t> sans </a:t>
            </a:r>
            <a:r>
              <a:rPr sz="1150" b="0" dirty="0" err="1">
                <a:solidFill>
                  <a:srgbClr val="DDE4EB"/>
                </a:solidFill>
                <a:latin typeface="Calibri"/>
              </a:rPr>
              <a:t>liste</a:t>
            </a:r>
            <a:r>
              <a:rPr sz="1150" b="0" dirty="0">
                <a:solidFill>
                  <a:srgbClr val="DDE4EB"/>
                </a:solidFill>
                <a:latin typeface="Calibri"/>
              </a:rPr>
              <a:t> molle</a:t>
            </a:r>
          </a:p>
          <a:p>
            <a:pPr marL="155448" indent="-155448">
              <a:lnSpc>
                <a:spcPct val="106000"/>
              </a:lnSpc>
              <a:spcBef>
                <a:spcPts val="0"/>
              </a:spcBef>
              <a:spcAft>
                <a:spcPts val="700"/>
              </a:spcAft>
            </a:pPr>
            <a:r>
              <a:rPr sz="1150" dirty="0">
                <a:solidFill>
                  <a:srgbClr val="B08D57"/>
                </a:solidFill>
                <a:latin typeface="Calibri"/>
              </a:rPr>
              <a:t>·  </a:t>
            </a:r>
            <a:r>
              <a:rPr sz="1150" b="0" dirty="0">
                <a:solidFill>
                  <a:srgbClr val="DDE4EB"/>
                </a:solidFill>
                <a:latin typeface="Calibri"/>
              </a:rPr>
              <a:t>Des formulations </a:t>
            </a:r>
            <a:r>
              <a:rPr sz="1150" b="0" dirty="0" err="1">
                <a:solidFill>
                  <a:srgbClr val="DDE4EB"/>
                </a:solidFill>
                <a:latin typeface="Calibri"/>
              </a:rPr>
              <a:t>vérifiables</a:t>
            </a:r>
            <a:endParaRPr sz="1150" b="0" dirty="0">
              <a:solidFill>
                <a:srgbClr val="DDE4EB"/>
              </a:solidFill>
              <a:latin typeface="Calibri"/>
            </a:endParaRPr>
          </a:p>
          <a:p>
            <a:pPr marL="155448" indent="-155448">
              <a:lnSpc>
                <a:spcPct val="106000"/>
              </a:lnSpc>
              <a:spcBef>
                <a:spcPts val="0"/>
              </a:spcBef>
              <a:spcAft>
                <a:spcPts val="700"/>
              </a:spcAft>
            </a:pPr>
            <a:r>
              <a:rPr sz="1150" dirty="0">
                <a:solidFill>
                  <a:srgbClr val="B08D57"/>
                </a:solidFill>
                <a:latin typeface="Calibri"/>
              </a:rPr>
              <a:t>·  </a:t>
            </a:r>
            <a:r>
              <a:rPr sz="1150" b="0" dirty="0">
                <a:solidFill>
                  <a:srgbClr val="DDE4EB"/>
                </a:solidFill>
                <a:latin typeface="Calibri"/>
              </a:rPr>
              <a:t>Temps 7 — le SWOT de Sainte-Croix</a:t>
            </a:r>
          </a:p>
          <a:p>
            <a:pPr marL="155448" indent="-155448">
              <a:lnSpc>
                <a:spcPct val="106000"/>
              </a:lnSpc>
              <a:spcBef>
                <a:spcPts val="0"/>
              </a:spcBef>
              <a:spcAft>
                <a:spcPts val="700"/>
              </a:spcAft>
            </a:pPr>
            <a:r>
              <a:rPr sz="1150" dirty="0">
                <a:solidFill>
                  <a:srgbClr val="B08D57"/>
                </a:solidFill>
                <a:latin typeface="Calibri"/>
              </a:rPr>
              <a:t>·</a:t>
            </a:r>
            <a:endParaRPr sz="1150" b="0" dirty="0">
              <a:solidFill>
                <a:srgbClr val="DDE4EB"/>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73</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TEMPS 7 · EXERCICE</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Le SWOT de l’agence Sainte-Croix</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Vous disposez des deux diagnostics. Construisez la synthèse, sans rien y ajouter qui ne s’y trouve déjà.</a:t>
            </a:r>
          </a:p>
        </p:txBody>
      </p:sp>
      <p:sp>
        <p:nvSpPr>
          <p:cNvPr id="7" name="Rounded Rectangle 6"/>
          <p:cNvSpPr/>
          <p:nvPr/>
        </p:nvSpPr>
        <p:spPr>
          <a:xfrm>
            <a:off x="10560679" y="402336"/>
            <a:ext cx="918057"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EXERCICE</a:t>
            </a:r>
          </a:p>
        </p:txBody>
      </p:sp>
      <p:sp>
        <p:nvSpPr>
          <p:cNvPr id="8" name="Rounded Rectangle 7"/>
          <p:cNvSpPr/>
          <p:nvPr/>
        </p:nvSpPr>
        <p:spPr>
          <a:xfrm>
            <a:off x="713232" y="1892433"/>
            <a:ext cx="5245592" cy="3188591"/>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Ce que vous avez établi côté externe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Le calendrier énergétique et l’échéance de 2028 sur les logements F</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L’échéance de novembre 2026 sur l’encadrement des loyers à Bordeaux</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 marché en repli au premier semestre 2026, des taux à 3,22 %</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Une rivalité très forte et une menace d’entrants élevée : les mandataires captent 28 % des vendeurs intermédiés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 pouvoir client renforcé par la publication des prix réels</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Une dépendance aux portails, fournisseurs concentrés</a:t>
            </a:r>
          </a:p>
        </p:txBody>
      </p:sp>
      <p:sp>
        <p:nvSpPr>
          <p:cNvPr id="9" name="Rounded Rectangle 8"/>
          <p:cNvSpPr/>
          <p:nvPr/>
        </p:nvSpPr>
        <p:spPr>
          <a:xfrm>
            <a:off x="6233144" y="1892433"/>
            <a:ext cx="5245592" cy="3188591"/>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Ce que vous avez établi côté interne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Connaissance du bâti ancien : valorisable, rare, inimitable, non organisée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Relation de quinze ans avec quatre-vingt-dix bailleurs : la ressource la mieux protégée, sous-employée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Réputation locale : 340 avis, note de 4,7</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Taux d’exclusivité de 31 %, contre 66 % chez la concurrente comparable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Charges fixes de 1 348 k€, dont un second point de vente dont la valeur s’est érodée</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Aucune donnée de service exploitable, aucun dispositif de veille</a:t>
            </a:r>
          </a:p>
        </p:txBody>
      </p:sp>
      <p:sp>
        <p:nvSpPr>
          <p:cNvPr id="10" name="Rounded Rectangle 9"/>
          <p:cNvSpPr/>
          <p:nvPr/>
        </p:nvSpPr>
        <p:spPr>
          <a:xfrm>
            <a:off x="713232" y="5245616"/>
            <a:ext cx="10765505" cy="473456"/>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Consigne : quatre cases, trois à quatre lignes chacune, ordonnées par importance. Chaque ligne doit être rattachable à une ligne du PESTEL, des cinq forces ou du VRIO.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74</a:t>
            </a:r>
          </a:p>
        </p:txBody>
      </p:sp>
      <p:sp>
        <p:nvSpPr>
          <p:cNvPr id="4" name="TextBox 3"/>
          <p:cNvSpPr txBox="1"/>
          <p:nvPr/>
        </p:nvSpPr>
        <p:spPr>
          <a:xfrm>
            <a:off x="713232" y="42062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Corrigé — le SWOT de Sainte-Croix</a:t>
            </a:r>
          </a:p>
        </p:txBody>
      </p:sp>
      <p:sp>
        <p:nvSpPr>
          <p:cNvPr id="5" name="TextBox 4"/>
          <p:cNvSpPr txBox="1"/>
          <p:nvPr/>
        </p:nvSpPr>
        <p:spPr>
          <a:xfrm>
            <a:off x="713232" y="86868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Quatre cases, hiérarchisées, chacune rattachée aux diagnostics amont.</a:t>
            </a:r>
          </a:p>
        </p:txBody>
      </p:sp>
      <p:sp>
        <p:nvSpPr>
          <p:cNvPr id="6" name="Rounded Rectangle 5"/>
          <p:cNvSpPr/>
          <p:nvPr/>
        </p:nvSpPr>
        <p:spPr>
          <a:xfrm>
            <a:off x="10641147" y="402336"/>
            <a:ext cx="837590" cy="246888"/>
          </a:xfrm>
          <a:prstGeom prst="roundRect">
            <a:avLst>
              <a:gd name="adj" fmla="val 50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CORRIGÉ</a:t>
            </a:r>
          </a:p>
        </p:txBody>
      </p:sp>
      <p:sp>
        <p:nvSpPr>
          <p:cNvPr id="7" name="TextBox 6"/>
          <p:cNvSpPr txBox="1"/>
          <p:nvPr/>
        </p:nvSpPr>
        <p:spPr>
          <a:xfrm>
            <a:off x="2130552" y="1725180"/>
            <a:ext cx="4573508" cy="310896"/>
          </a:xfrm>
          <a:prstGeom prst="rect">
            <a:avLst/>
          </a:prstGeom>
          <a:noFill/>
        </p:spPr>
        <p:txBody>
          <a:bodyPr wrap="square" lIns="0" tIns="0" rIns="0" bIns="0" anchor="ctr">
            <a:spAutoFit/>
          </a:bodyPr>
          <a:lstStyle/>
          <a:p>
            <a:pPr algn="ctr">
              <a:lnSpc>
                <a:spcPct val="106000"/>
              </a:lnSpc>
              <a:spcBef>
                <a:spcPts val="0"/>
              </a:spcBef>
              <a:spcAft>
                <a:spcPts val="0"/>
              </a:spcAft>
            </a:pPr>
            <a:r>
              <a:rPr sz="1000" b="1" i="0" cap="all" spc="90">
                <a:solidFill>
                  <a:srgbClr val="B08D57"/>
                </a:solidFill>
                <a:latin typeface="Calibri"/>
              </a:rPr>
              <a:t>POSITIF</a:t>
            </a:r>
          </a:p>
        </p:txBody>
      </p:sp>
      <p:sp>
        <p:nvSpPr>
          <p:cNvPr id="8" name="TextBox 7"/>
          <p:cNvSpPr txBox="1"/>
          <p:nvPr/>
        </p:nvSpPr>
        <p:spPr>
          <a:xfrm>
            <a:off x="6905228" y="1725180"/>
            <a:ext cx="4573508" cy="310896"/>
          </a:xfrm>
          <a:prstGeom prst="rect">
            <a:avLst/>
          </a:prstGeom>
          <a:noFill/>
        </p:spPr>
        <p:txBody>
          <a:bodyPr wrap="square" lIns="0" tIns="0" rIns="0" bIns="0" anchor="ctr">
            <a:spAutoFit/>
          </a:bodyPr>
          <a:lstStyle/>
          <a:p>
            <a:pPr algn="ctr">
              <a:lnSpc>
                <a:spcPct val="106000"/>
              </a:lnSpc>
              <a:spcBef>
                <a:spcPts val="0"/>
              </a:spcBef>
              <a:spcAft>
                <a:spcPts val="0"/>
              </a:spcAft>
            </a:pPr>
            <a:r>
              <a:rPr sz="1000" b="1" i="0" cap="all" spc="90">
                <a:solidFill>
                  <a:srgbClr val="B08D57"/>
                </a:solidFill>
                <a:latin typeface="Calibri"/>
              </a:rPr>
              <a:t>NÉGATIF</a:t>
            </a:r>
          </a:p>
        </p:txBody>
      </p:sp>
      <p:sp>
        <p:nvSpPr>
          <p:cNvPr id="9" name="TextBox 8"/>
          <p:cNvSpPr txBox="1"/>
          <p:nvPr/>
        </p:nvSpPr>
        <p:spPr>
          <a:xfrm>
            <a:off x="713232" y="2036076"/>
            <a:ext cx="1234440" cy="1495038"/>
          </a:xfrm>
          <a:prstGeom prst="rect">
            <a:avLst/>
          </a:prstGeom>
          <a:noFill/>
        </p:spPr>
        <p:txBody>
          <a:bodyPr wrap="square" lIns="0" tIns="0" rIns="0" bIns="0" anchor="ctr">
            <a:spAutoFit/>
          </a:bodyPr>
          <a:lstStyle/>
          <a:p>
            <a:pPr algn="r">
              <a:lnSpc>
                <a:spcPct val="115000"/>
              </a:lnSpc>
              <a:spcBef>
                <a:spcPts val="0"/>
              </a:spcBef>
              <a:spcAft>
                <a:spcPts val="0"/>
              </a:spcAft>
            </a:pPr>
            <a:r>
              <a:rPr sz="1000" b="1" i="0" cap="all" spc="90">
                <a:solidFill>
                  <a:srgbClr val="B08D57"/>
                </a:solidFill>
                <a:latin typeface="Calibri"/>
              </a:rPr>
              <a:t>INTERNE</a:t>
            </a:r>
          </a:p>
        </p:txBody>
      </p:sp>
      <p:sp>
        <p:nvSpPr>
          <p:cNvPr id="10" name="TextBox 9"/>
          <p:cNvSpPr txBox="1"/>
          <p:nvPr/>
        </p:nvSpPr>
        <p:spPr>
          <a:xfrm>
            <a:off x="713232" y="3732282"/>
            <a:ext cx="1234440" cy="1642327"/>
          </a:xfrm>
          <a:prstGeom prst="rect">
            <a:avLst/>
          </a:prstGeom>
          <a:noFill/>
        </p:spPr>
        <p:txBody>
          <a:bodyPr wrap="square" lIns="0" tIns="0" rIns="0" bIns="0" anchor="ctr">
            <a:spAutoFit/>
          </a:bodyPr>
          <a:lstStyle/>
          <a:p>
            <a:pPr algn="r">
              <a:lnSpc>
                <a:spcPct val="115000"/>
              </a:lnSpc>
              <a:spcBef>
                <a:spcPts val="0"/>
              </a:spcBef>
              <a:spcAft>
                <a:spcPts val="0"/>
              </a:spcAft>
            </a:pPr>
            <a:r>
              <a:rPr sz="1000" b="1" i="0" cap="all" spc="90">
                <a:solidFill>
                  <a:srgbClr val="B08D57"/>
                </a:solidFill>
                <a:latin typeface="Calibri"/>
              </a:rPr>
              <a:t>EXTERNE</a:t>
            </a:r>
          </a:p>
        </p:txBody>
      </p:sp>
      <p:sp>
        <p:nvSpPr>
          <p:cNvPr id="11" name="Rounded Rectangle 10"/>
          <p:cNvSpPr/>
          <p:nvPr/>
        </p:nvSpPr>
        <p:spPr>
          <a:xfrm>
            <a:off x="2130552" y="2036076"/>
            <a:ext cx="4573508" cy="1495038"/>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130" b="1" i="0" dirty="0">
                <a:solidFill>
                  <a:srgbClr val="1A1A1A"/>
                </a:solidFill>
                <a:latin typeface="Cambria"/>
              </a:rPr>
              <a:t>Forces</a:t>
            </a:r>
          </a:p>
          <a:p>
            <a:pPr algn="l">
              <a:lnSpc>
                <a:spcPct val="112000"/>
              </a:lnSpc>
              <a:spcBef>
                <a:spcPts val="0"/>
              </a:spcBef>
              <a:spcAft>
                <a:spcPts val="300"/>
              </a:spcAft>
            </a:pPr>
            <a:r>
              <a:rPr sz="950" b="0" i="0" dirty="0">
                <a:solidFill>
                  <a:srgbClr val="33383D"/>
                </a:solidFill>
                <a:latin typeface="Calibri"/>
              </a:rPr>
              <a:t>1. Relation de quinze </a:t>
            </a:r>
            <a:r>
              <a:rPr sz="950" b="0" i="0" dirty="0" err="1">
                <a:solidFill>
                  <a:srgbClr val="33383D"/>
                </a:solidFill>
                <a:latin typeface="Calibri"/>
              </a:rPr>
              <a:t>ans</a:t>
            </a:r>
            <a:r>
              <a:rPr sz="950" b="0" i="0" dirty="0">
                <a:solidFill>
                  <a:srgbClr val="33383D"/>
                </a:solidFill>
                <a:latin typeface="Calibri"/>
              </a:rPr>
              <a:t> avec 90 </a:t>
            </a:r>
            <a:r>
              <a:rPr sz="950" b="0" i="0" dirty="0" err="1">
                <a:solidFill>
                  <a:srgbClr val="33383D"/>
                </a:solidFill>
                <a:latin typeface="Calibri"/>
              </a:rPr>
              <a:t>bailleurs</a:t>
            </a:r>
            <a:r>
              <a:rPr sz="950" b="0" i="0" dirty="0">
                <a:solidFill>
                  <a:srgbClr val="33383D"/>
                </a:solidFill>
                <a:latin typeface="Calibri"/>
              </a:rPr>
              <a:t> et 372 lots </a:t>
            </a:r>
            <a:r>
              <a:rPr sz="950" b="0" i="0" dirty="0" err="1">
                <a:solidFill>
                  <a:srgbClr val="33383D"/>
                </a:solidFill>
                <a:latin typeface="Calibri"/>
              </a:rPr>
              <a:t>gérés</a:t>
            </a:r>
            <a:r>
              <a:rPr sz="950" b="0" i="0" dirty="0">
                <a:solidFill>
                  <a:srgbClr val="33383D"/>
                </a:solidFill>
                <a:latin typeface="Calibri"/>
              </a:rPr>
              <a:t> — inimitable.
2. </a:t>
            </a:r>
            <a:r>
              <a:rPr sz="950" b="0" i="0" dirty="0" err="1">
                <a:solidFill>
                  <a:srgbClr val="33383D"/>
                </a:solidFill>
                <a:latin typeface="Calibri"/>
              </a:rPr>
              <a:t>Connaissance</a:t>
            </a:r>
            <a:r>
              <a:rPr sz="950" b="0" i="0" dirty="0">
                <a:solidFill>
                  <a:srgbClr val="33383D"/>
                </a:solidFill>
                <a:latin typeface="Calibri"/>
              </a:rPr>
              <a:t> du </a:t>
            </a:r>
            <a:r>
              <a:rPr sz="950" b="0" i="0" dirty="0" err="1">
                <a:solidFill>
                  <a:srgbClr val="33383D"/>
                </a:solidFill>
                <a:latin typeface="Calibri"/>
              </a:rPr>
              <a:t>bâti</a:t>
            </a:r>
            <a:r>
              <a:rPr sz="950" b="0" i="0" dirty="0">
                <a:solidFill>
                  <a:srgbClr val="33383D"/>
                </a:solidFill>
                <a:latin typeface="Calibri"/>
              </a:rPr>
              <a:t> </a:t>
            </a:r>
            <a:r>
              <a:rPr sz="950" b="0" i="0" dirty="0" err="1">
                <a:solidFill>
                  <a:srgbClr val="33383D"/>
                </a:solidFill>
                <a:latin typeface="Calibri"/>
              </a:rPr>
              <a:t>ancien</a:t>
            </a:r>
            <a:r>
              <a:rPr sz="950" b="0" i="0" dirty="0">
                <a:solidFill>
                  <a:srgbClr val="33383D"/>
                </a:solidFill>
                <a:latin typeface="Calibri"/>
              </a:rPr>
              <a:t> </a:t>
            </a:r>
            <a:r>
              <a:rPr sz="950" b="0" i="0" dirty="0" err="1">
                <a:solidFill>
                  <a:srgbClr val="33383D"/>
                </a:solidFill>
                <a:latin typeface="Calibri"/>
              </a:rPr>
              <a:t>bordelais</a:t>
            </a:r>
            <a:r>
              <a:rPr sz="950" b="0" i="0" dirty="0">
                <a:solidFill>
                  <a:srgbClr val="33383D"/>
                </a:solidFill>
                <a:latin typeface="Calibri"/>
              </a:rPr>
              <a:t>, 22 </a:t>
            </a:r>
            <a:r>
              <a:rPr sz="950" b="0" i="0" dirty="0" err="1">
                <a:solidFill>
                  <a:srgbClr val="33383D"/>
                </a:solidFill>
                <a:latin typeface="Calibri"/>
              </a:rPr>
              <a:t>ans</a:t>
            </a:r>
            <a:r>
              <a:rPr sz="950" b="0" i="0" dirty="0">
                <a:solidFill>
                  <a:srgbClr val="33383D"/>
                </a:solidFill>
                <a:latin typeface="Calibri"/>
              </a:rPr>
              <a:t> </a:t>
            </a:r>
            <a:r>
              <a:rPr sz="950" b="0" i="0" dirty="0" err="1">
                <a:solidFill>
                  <a:srgbClr val="33383D"/>
                </a:solidFill>
                <a:latin typeface="Calibri"/>
              </a:rPr>
              <a:t>cumulés</a:t>
            </a:r>
            <a:r>
              <a:rPr sz="950" b="0" i="0" dirty="0">
                <a:solidFill>
                  <a:srgbClr val="33383D"/>
                </a:solidFill>
                <a:latin typeface="Calibri"/>
              </a:rPr>
              <a:t>.
3. </a:t>
            </a:r>
            <a:r>
              <a:rPr sz="950" b="0" i="0" dirty="0" err="1">
                <a:solidFill>
                  <a:srgbClr val="33383D"/>
                </a:solidFill>
                <a:latin typeface="Calibri"/>
              </a:rPr>
              <a:t>Réputation</a:t>
            </a:r>
            <a:r>
              <a:rPr sz="950" b="0" i="0" dirty="0">
                <a:solidFill>
                  <a:srgbClr val="33383D"/>
                </a:solidFill>
                <a:latin typeface="Calibri"/>
              </a:rPr>
              <a:t> locale </a:t>
            </a:r>
            <a:r>
              <a:rPr sz="950" b="0" i="0" dirty="0" err="1">
                <a:solidFill>
                  <a:srgbClr val="33383D"/>
                </a:solidFill>
                <a:latin typeface="Calibri"/>
              </a:rPr>
              <a:t>documentée</a:t>
            </a:r>
            <a:r>
              <a:rPr sz="950" b="0" i="0" dirty="0">
                <a:solidFill>
                  <a:srgbClr val="33383D"/>
                </a:solidFill>
                <a:latin typeface="Calibri"/>
              </a:rPr>
              <a:t> : 340 avis, note de 4,7.
</a:t>
            </a:r>
          </a:p>
        </p:txBody>
      </p:sp>
      <p:sp>
        <p:nvSpPr>
          <p:cNvPr id="12" name="Rounded Rectangle 11"/>
          <p:cNvSpPr/>
          <p:nvPr/>
        </p:nvSpPr>
        <p:spPr>
          <a:xfrm>
            <a:off x="6905228" y="2036076"/>
            <a:ext cx="4573508" cy="1495038"/>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130" b="1" i="0">
                <a:solidFill>
                  <a:srgbClr val="1A1A1A"/>
                </a:solidFill>
                <a:latin typeface="Cambria"/>
              </a:rPr>
              <a:t>Faiblesses</a:t>
            </a:r>
          </a:p>
          <a:p>
            <a:pPr algn="l">
              <a:lnSpc>
                <a:spcPct val="112000"/>
              </a:lnSpc>
              <a:spcBef>
                <a:spcPts val="0"/>
              </a:spcBef>
              <a:spcAft>
                <a:spcPts val="300"/>
              </a:spcAft>
            </a:pPr>
            <a:r>
              <a:rPr sz="950" b="0" i="0">
                <a:solidFill>
                  <a:srgbClr val="33383D"/>
                </a:solidFill>
                <a:latin typeface="Calibri"/>
              </a:rPr>
              <a:t>1. Expertise non formalisée, non facturée, invisible du client — taux d’honoraires tombé à 5,1 %.
2. Taux d’exclusivité de 31 %, contre 66 % chez Belcier.
3. Charges fixes de 1 348 k€, dont un point de vente à valeur érodée.
4. Aucune donnée de service, aucune veille, dirigeante saturée.</a:t>
            </a:r>
          </a:p>
        </p:txBody>
      </p:sp>
      <p:sp>
        <p:nvSpPr>
          <p:cNvPr id="13" name="Rounded Rectangle 12"/>
          <p:cNvSpPr/>
          <p:nvPr/>
        </p:nvSpPr>
        <p:spPr>
          <a:xfrm>
            <a:off x="2130552" y="3732282"/>
            <a:ext cx="4573508" cy="1642327"/>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130" b="1" i="0">
                <a:solidFill>
                  <a:srgbClr val="1A1A1A"/>
                </a:solidFill>
                <a:latin typeface="Cambria"/>
              </a:rPr>
              <a:t>Opportunités</a:t>
            </a:r>
          </a:p>
          <a:p>
            <a:pPr algn="l">
              <a:lnSpc>
                <a:spcPct val="112000"/>
              </a:lnSpc>
              <a:spcBef>
                <a:spcPts val="0"/>
              </a:spcBef>
              <a:spcAft>
                <a:spcPts val="300"/>
              </a:spcAft>
            </a:pPr>
            <a:r>
              <a:rPr sz="950" b="0" i="0">
                <a:solidFill>
                  <a:srgbClr val="33383D"/>
                </a:solidFill>
                <a:latin typeface="Calibri"/>
              </a:rPr>
              <a:t>1. Environ 52 lots du portefeuille classés F ou G devront arbitrer avant 2028 — flux de mandats et de conseil.
2. Demande de conseil explicite et prouvé, née de la publication des prix réels.
3. Segment du bâti ancien peu couvert par les réseaux de mandataires.</a:t>
            </a:r>
          </a:p>
        </p:txBody>
      </p:sp>
      <p:sp>
        <p:nvSpPr>
          <p:cNvPr id="14" name="Rounded Rectangle 13"/>
          <p:cNvSpPr/>
          <p:nvPr/>
        </p:nvSpPr>
        <p:spPr>
          <a:xfrm>
            <a:off x="6905228" y="3732282"/>
            <a:ext cx="4573508" cy="1642327"/>
          </a:xfrm>
          <a:prstGeom prst="roundRect">
            <a:avLst>
              <a:gd name="adj" fmla="val 6000"/>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130" b="1" i="0">
                <a:solidFill>
                  <a:srgbClr val="FFFFFF"/>
                </a:solidFill>
                <a:latin typeface="Cambria"/>
              </a:rPr>
              <a:t>Menaces</a:t>
            </a:r>
          </a:p>
          <a:p>
            <a:pPr algn="l">
              <a:lnSpc>
                <a:spcPct val="112000"/>
              </a:lnSpc>
              <a:spcBef>
                <a:spcPts val="0"/>
              </a:spcBef>
              <a:spcAft>
                <a:spcPts val="300"/>
              </a:spcAft>
            </a:pPr>
            <a:r>
              <a:rPr sz="950" b="0" i="0">
                <a:solidFill>
                  <a:srgbClr val="DDE3EA"/>
                </a:solidFill>
                <a:latin typeface="Calibri"/>
              </a:rPr>
              <a:t>1. Mandataires : 28 % des vendeurs intermédiés, croissance double de celle du marché.
2. Pouvoir client renforcé : prix réels publiés, estimateurs, comparateurs d’honoraires.
3. Dépendance aux portails, coût de diffusion en hausse.
4. Marché en repli, taux à 3,22 % ; échéance de novembre 2026 sur l’encadrement.</a:t>
            </a:r>
          </a:p>
        </p:txBody>
      </p:sp>
      <p:sp>
        <p:nvSpPr>
          <p:cNvPr id="15" name="Rounded Rectangle 14"/>
          <p:cNvSpPr/>
          <p:nvPr/>
        </p:nvSpPr>
        <p:spPr>
          <a:xfrm>
            <a:off x="713232" y="5539202"/>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Chaque ligne est chiffrée, datée ou nommée. Aucune ne dit « bonne image » ni « concurrence forte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80</a:t>
            </a:r>
          </a:p>
        </p:txBody>
      </p:sp>
      <p:sp>
        <p:nvSpPr>
          <p:cNvPr id="4" name="TextBox 3"/>
          <p:cNvSpPr txBox="1"/>
          <p:nvPr/>
        </p:nvSpPr>
        <p:spPr>
          <a:xfrm>
            <a:off x="1033271" y="1417320"/>
            <a:ext cx="3108960" cy="457200"/>
          </a:xfrm>
          <a:prstGeom prst="rect">
            <a:avLst/>
          </a:prstGeom>
          <a:noFill/>
        </p:spPr>
        <p:txBody>
          <a:bodyPr wrap="square" lIns="0" tIns="0" rIns="0" bIns="0" anchor="t">
            <a:spAutoFit/>
          </a:bodyPr>
          <a:lstStyle/>
          <a:p>
            <a:pPr algn="l">
              <a:lnSpc>
                <a:spcPct val="106000"/>
              </a:lnSpc>
              <a:spcBef>
                <a:spcPts val="0"/>
              </a:spcBef>
              <a:spcAft>
                <a:spcPts val="0"/>
              </a:spcAft>
            </a:pPr>
            <a:r>
              <a:rPr sz="1100" b="1" i="0" cap="all" spc="90">
                <a:solidFill>
                  <a:srgbClr val="D9C7A8"/>
                </a:solidFill>
                <a:latin typeface="Calibri"/>
              </a:rPr>
              <a:t>PARTIE 4</a:t>
            </a:r>
          </a:p>
        </p:txBody>
      </p:sp>
      <p:sp>
        <p:nvSpPr>
          <p:cNvPr id="5" name="TextBox 4"/>
          <p:cNvSpPr txBox="1"/>
          <p:nvPr/>
        </p:nvSpPr>
        <p:spPr>
          <a:xfrm>
            <a:off x="1033271" y="1847088"/>
            <a:ext cx="6675120" cy="1645920"/>
          </a:xfrm>
          <a:prstGeom prst="rect">
            <a:avLst/>
          </a:prstGeom>
          <a:noFill/>
        </p:spPr>
        <p:txBody>
          <a:bodyPr wrap="square" lIns="0" tIns="0" rIns="0" bIns="0" anchor="t">
            <a:spAutoFit/>
          </a:bodyPr>
          <a:lstStyle/>
          <a:p>
            <a:pPr algn="l">
              <a:lnSpc>
                <a:spcPct val="107000"/>
              </a:lnSpc>
              <a:spcBef>
                <a:spcPts val="0"/>
              </a:spcBef>
              <a:spcAft>
                <a:spcPts val="0"/>
              </a:spcAft>
            </a:pPr>
            <a:r>
              <a:rPr sz="3200" b="1" i="0">
                <a:solidFill>
                  <a:srgbClr val="FFFFFF"/>
                </a:solidFill>
                <a:latin typeface="Cambria"/>
              </a:rPr>
              <a:t>Applications, exercice et évaluation</a:t>
            </a:r>
          </a:p>
        </p:txBody>
      </p:sp>
      <p:sp>
        <p:nvSpPr>
          <p:cNvPr id="6" name="Rectangle 5"/>
          <p:cNvSpPr/>
          <p:nvPr/>
        </p:nvSpPr>
        <p:spPr>
          <a:xfrm>
            <a:off x="1033271" y="3675887"/>
            <a:ext cx="1097280" cy="254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33271" y="3950208"/>
            <a:ext cx="6400800" cy="1463040"/>
          </a:xfrm>
          <a:prstGeom prst="rect">
            <a:avLst/>
          </a:prstGeom>
          <a:noFill/>
        </p:spPr>
        <p:txBody>
          <a:bodyPr wrap="square" lIns="0" tIns="0" rIns="0" bIns="0" anchor="t">
            <a:spAutoFit/>
          </a:bodyPr>
          <a:lstStyle/>
          <a:p>
            <a:pPr algn="l">
              <a:lnSpc>
                <a:spcPct val="120000"/>
              </a:lnSpc>
              <a:spcBef>
                <a:spcPts val="0"/>
              </a:spcBef>
              <a:spcAft>
                <a:spcPts val="0"/>
              </a:spcAft>
            </a:pPr>
            <a:r>
              <a:rPr sz="1350" b="0" i="1">
                <a:solidFill>
                  <a:srgbClr val="C7D1DB"/>
                </a:solidFill>
                <a:latin typeface="Calibri"/>
              </a:rPr>
              <a:t>Deux cas courts sur d’autres métiers, puis le dossier de diagnostic et sa grille de notation.</a:t>
            </a:r>
          </a:p>
        </p:txBody>
      </p:sp>
      <p:sp>
        <p:nvSpPr>
          <p:cNvPr id="8" name="TextBox 7"/>
          <p:cNvSpPr txBox="1"/>
          <p:nvPr/>
        </p:nvSpPr>
        <p:spPr>
          <a:xfrm>
            <a:off x="7818120" y="1874519"/>
            <a:ext cx="3566160" cy="4023360"/>
          </a:xfrm>
          <a:prstGeom prst="rect">
            <a:avLst/>
          </a:prstGeom>
          <a:noFill/>
        </p:spPr>
        <p:txBody>
          <a:bodyPr wrap="square" lIns="0" tIns="0" rIns="0" bIns="0" anchor="t">
            <a:spAutoFit/>
          </a:bodyPr>
          <a:lstStyle/>
          <a:p>
            <a:pPr algn="l">
              <a:lnSpc>
                <a:spcPct val="106000"/>
              </a:lnSpc>
              <a:spcBef>
                <a:spcPts val="0"/>
              </a:spcBef>
              <a:spcAft>
                <a:spcPts val="1000"/>
              </a:spcAft>
            </a:pPr>
            <a:r>
              <a:rPr sz="900" b="1" i="0" cap="all" spc="90">
                <a:solidFill>
                  <a:srgbClr val="D9C7A8"/>
                </a:solidFill>
                <a:latin typeface="Calibri"/>
              </a:rPr>
              <a:t>AU PROGRAMME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Application 1 — agence indépendante locale</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Application 1 — SWOT et TOWS</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Application 2 — cabinet de syndic</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Erreurs classiques</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Le dossier évalué : consignes</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Grille d’évaluation</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Mini-quiz</a:t>
            </a:r>
          </a:p>
          <a:p>
            <a:pPr marL="155448" indent="-155448">
              <a:lnSpc>
                <a:spcPct val="106000"/>
              </a:lnSpc>
              <a:spcBef>
                <a:spcPts val="0"/>
              </a:spcBef>
              <a:spcAft>
                <a:spcPts val="700"/>
              </a:spcAft>
            </a:pPr>
            <a:r>
              <a:rPr sz="1150">
                <a:solidFill>
                  <a:srgbClr val="B08D57"/>
                </a:solidFill>
                <a:latin typeface="Calibri"/>
              </a:rPr>
              <a:t>·  </a:t>
            </a:r>
            <a:r>
              <a:rPr sz="1150" b="0">
                <a:solidFill>
                  <a:srgbClr val="DDE4EB"/>
                </a:solidFill>
                <a:latin typeface="Calibri"/>
              </a:rPr>
              <a:t>Synthèse et bibliographie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84</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APPLICATION</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Exercice : diagnostiquer un acteur immobilier</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Travail à rendre, individuel ou en binôme.</a:t>
            </a:r>
          </a:p>
        </p:txBody>
      </p:sp>
      <p:sp>
        <p:nvSpPr>
          <p:cNvPr id="7" name="Rounded Rectangle 6"/>
          <p:cNvSpPr/>
          <p:nvPr/>
        </p:nvSpPr>
        <p:spPr>
          <a:xfrm>
            <a:off x="10560679" y="402336"/>
            <a:ext cx="918057"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EXERCICE</a:t>
            </a:r>
          </a:p>
        </p:txBody>
      </p:sp>
      <p:sp>
        <p:nvSpPr>
          <p:cNvPr id="8" name="Rounded Rectangle 7"/>
          <p:cNvSpPr/>
          <p:nvPr/>
        </p:nvSpPr>
        <p:spPr>
          <a:xfrm>
            <a:off x="713232" y="2038339"/>
            <a:ext cx="5245592" cy="2759458"/>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a:solidFill>
                  <a:srgbClr val="1A1A1A"/>
                </a:solidFill>
                <a:latin typeface="Cambria"/>
              </a:rPr>
              <a:t>Acteurs possibles</a:t>
            </a:r>
          </a:p>
          <a:p>
            <a:pPr algn="l">
              <a:lnSpc>
                <a:spcPct val="112000"/>
              </a:lnSpc>
              <a:spcBef>
                <a:spcPts val="0"/>
              </a:spcBef>
              <a:spcAft>
                <a:spcPts val="300"/>
              </a:spcAft>
            </a:pPr>
            <a:r>
              <a:rPr sz="1250" b="0" i="0">
                <a:solidFill>
                  <a:srgbClr val="33383D"/>
                </a:solidFill>
                <a:latin typeface="Calibri"/>
              </a:rPr>
              <a:t>Orpi, Century 21, Laforêt, Guy Hoquet, iad, SAFTI, Keller Williams, Foncia, Citya, Evoriel, Daniel Féau, Sotheby’s, Bien’ici, SeLoger, ou une agence locale de votre choix.</a:t>
            </a:r>
          </a:p>
          <a:p>
            <a:pPr marL="155448" indent="-155448">
              <a:lnSpc>
                <a:spcPct val="106000"/>
              </a:lnSpc>
              <a:spcBef>
                <a:spcPts val="0"/>
              </a:spcBef>
              <a:spcAft>
                <a:spcPts val="300"/>
              </a:spcAft>
            </a:pPr>
            <a:r>
              <a:rPr sz="1250">
                <a:solidFill>
                  <a:srgbClr val="B08D57"/>
                </a:solidFill>
                <a:latin typeface="Calibri"/>
              </a:rPr>
              <a:t>—  </a:t>
            </a:r>
            <a:r>
              <a:rPr sz="1250" b="0">
                <a:solidFill>
                  <a:srgbClr val="33383D"/>
                </a:solidFill>
                <a:latin typeface="Calibri"/>
              </a:rPr>
              <a:t>Le choix d’un acteur local est encouragé : les données de terrain y sont accessibles et le diagnostic y gagne en précision</a:t>
            </a:r>
          </a:p>
        </p:txBody>
      </p:sp>
      <p:sp>
        <p:nvSpPr>
          <p:cNvPr id="9" name="Rounded Rectangle 8"/>
          <p:cNvSpPr/>
          <p:nvPr/>
        </p:nvSpPr>
        <p:spPr>
          <a:xfrm>
            <a:off x="6233144" y="2038339"/>
            <a:ext cx="5245592" cy="2759458"/>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dirty="0" err="1">
                <a:solidFill>
                  <a:srgbClr val="1A1A1A"/>
                </a:solidFill>
                <a:latin typeface="Cambria"/>
              </a:rPr>
              <a:t>Livrable</a:t>
            </a:r>
            <a:r>
              <a:rPr sz="1450" b="1" i="0" dirty="0">
                <a:solidFill>
                  <a:srgbClr val="1A1A1A"/>
                </a:solidFill>
                <a:latin typeface="Cambria"/>
              </a:rPr>
              <a:t> </a:t>
            </a:r>
            <a:r>
              <a:rPr sz="1450" b="1" i="0" dirty="0" err="1">
                <a:solidFill>
                  <a:srgbClr val="1A1A1A"/>
                </a:solidFill>
                <a:latin typeface="Cambria"/>
              </a:rPr>
              <a:t>attendu</a:t>
            </a:r>
            <a:endParaRPr sz="1450" b="1" i="0" dirty="0">
              <a:solidFill>
                <a:srgbClr val="1A1A1A"/>
              </a:solidFill>
              <a:latin typeface="Cambria"/>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PESTEL : six </a:t>
            </a:r>
            <a:r>
              <a:rPr sz="1250" b="0" dirty="0" err="1">
                <a:solidFill>
                  <a:srgbClr val="33383D"/>
                </a:solidFill>
                <a:latin typeface="Calibri"/>
              </a:rPr>
              <a:t>facteurs</a:t>
            </a:r>
            <a:r>
              <a:rPr sz="1250" b="0" dirty="0">
                <a:solidFill>
                  <a:srgbClr val="33383D"/>
                </a:solidFill>
                <a:latin typeface="Calibri"/>
              </a:rPr>
              <a:t>, chacun </a:t>
            </a:r>
            <a:r>
              <a:rPr sz="1250" b="0" dirty="0" err="1">
                <a:solidFill>
                  <a:srgbClr val="33383D"/>
                </a:solidFill>
                <a:latin typeface="Calibri"/>
              </a:rPr>
              <a:t>traduit</a:t>
            </a:r>
            <a:r>
              <a:rPr sz="1250" b="0" dirty="0">
                <a:solidFill>
                  <a:srgbClr val="33383D"/>
                </a:solidFill>
                <a:latin typeface="Calibri"/>
              </a:rPr>
              <a:t> </a:t>
            </a:r>
            <a:r>
              <a:rPr sz="1250" b="0" dirty="0" err="1">
                <a:solidFill>
                  <a:srgbClr val="33383D"/>
                </a:solidFill>
                <a:latin typeface="Calibri"/>
              </a:rPr>
              <a:t>en</a:t>
            </a:r>
            <a:r>
              <a:rPr sz="1250" b="0" dirty="0">
                <a:solidFill>
                  <a:srgbClr val="33383D"/>
                </a:solidFill>
                <a:latin typeface="Calibri"/>
              </a:rPr>
              <a:t> </a:t>
            </a:r>
            <a:r>
              <a:rPr sz="1250" b="0" dirty="0" err="1">
                <a:solidFill>
                  <a:srgbClr val="33383D"/>
                </a:solidFill>
                <a:latin typeface="Calibri"/>
              </a:rPr>
              <a:t>effet</a:t>
            </a:r>
            <a:r>
              <a:rPr sz="1250" b="0" dirty="0">
                <a:solidFill>
                  <a:srgbClr val="33383D"/>
                </a:solidFill>
                <a:latin typeface="Calibri"/>
              </a:rPr>
              <a:t> </a:t>
            </a:r>
            <a:r>
              <a:rPr sz="1250" b="0" dirty="0" err="1">
                <a:solidFill>
                  <a:srgbClr val="33383D"/>
                </a:solidFill>
                <a:latin typeface="Calibri"/>
              </a:rPr>
              <a:t>stratégique</a:t>
            </a:r>
            <a:r>
              <a:rPr sz="1250" b="0" dirty="0">
                <a:solidFill>
                  <a:srgbClr val="33383D"/>
                </a:solidFill>
                <a:latin typeface="Calibri"/>
              </a:rPr>
              <a:t>, </a:t>
            </a:r>
            <a:r>
              <a:rPr sz="1250" b="0" dirty="0" err="1">
                <a:solidFill>
                  <a:srgbClr val="33383D"/>
                </a:solidFill>
                <a:latin typeface="Calibri"/>
              </a:rPr>
              <a:t>coté</a:t>
            </a:r>
            <a:r>
              <a:rPr sz="1250" b="0" dirty="0">
                <a:solidFill>
                  <a:srgbClr val="33383D"/>
                </a:solidFill>
                <a:latin typeface="Calibri"/>
              </a:rPr>
              <a:t> et </a:t>
            </a:r>
            <a:r>
              <a:rPr sz="1250" b="0" dirty="0" err="1">
                <a:solidFill>
                  <a:srgbClr val="33383D"/>
                </a:solidFill>
                <a:latin typeface="Calibri"/>
              </a:rPr>
              <a:t>hiérarchisé</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Cinq forces : pressions </a:t>
            </a:r>
            <a:r>
              <a:rPr sz="1250" b="0" dirty="0" err="1">
                <a:solidFill>
                  <a:srgbClr val="33383D"/>
                </a:solidFill>
                <a:latin typeface="Calibri"/>
              </a:rPr>
              <a:t>concurrentielles</a:t>
            </a:r>
            <a:r>
              <a:rPr sz="1250" b="0" dirty="0">
                <a:solidFill>
                  <a:srgbClr val="33383D"/>
                </a:solidFill>
                <a:latin typeface="Calibri"/>
              </a:rPr>
              <a:t> </a:t>
            </a:r>
            <a:r>
              <a:rPr sz="1250" b="0" dirty="0" err="1">
                <a:solidFill>
                  <a:srgbClr val="33383D"/>
                </a:solidFill>
                <a:latin typeface="Calibri"/>
              </a:rPr>
              <a:t>hiérarchisées</a:t>
            </a:r>
            <a:r>
              <a:rPr sz="1250" b="0" dirty="0">
                <a:solidFill>
                  <a:srgbClr val="33383D"/>
                </a:solidFill>
                <a:latin typeface="Calibri"/>
              </a:rPr>
              <a:t>, avec </a:t>
            </a:r>
            <a:r>
              <a:rPr sz="1250" b="0" dirty="0" err="1">
                <a:solidFill>
                  <a:srgbClr val="33383D"/>
                </a:solidFill>
                <a:latin typeface="Calibri"/>
              </a:rPr>
              <a:t>une</a:t>
            </a:r>
            <a:r>
              <a:rPr sz="1250" b="0" dirty="0">
                <a:solidFill>
                  <a:srgbClr val="33383D"/>
                </a:solidFill>
                <a:latin typeface="Calibri"/>
              </a:rPr>
              <a:t> </a:t>
            </a:r>
            <a:r>
              <a:rPr sz="1250" b="0" dirty="0" err="1">
                <a:solidFill>
                  <a:srgbClr val="33383D"/>
                </a:solidFill>
                <a:latin typeface="Calibri"/>
              </a:rPr>
              <a:t>intensité</a:t>
            </a:r>
            <a:r>
              <a:rPr sz="1250" b="0" dirty="0">
                <a:solidFill>
                  <a:srgbClr val="33383D"/>
                </a:solidFill>
                <a:latin typeface="Calibri"/>
              </a:rPr>
              <a:t> </a:t>
            </a:r>
            <a:r>
              <a:rPr sz="1250" b="0" dirty="0" err="1">
                <a:solidFill>
                  <a:srgbClr val="33383D"/>
                </a:solidFill>
                <a:latin typeface="Calibri"/>
              </a:rPr>
              <a:t>argumentée</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VRIO : cinq </a:t>
            </a:r>
            <a:r>
              <a:rPr sz="1250" b="0" dirty="0" err="1">
                <a:solidFill>
                  <a:srgbClr val="33383D"/>
                </a:solidFill>
                <a:latin typeface="Calibri"/>
              </a:rPr>
              <a:t>ressources</a:t>
            </a:r>
            <a:r>
              <a:rPr sz="1250" b="0" dirty="0">
                <a:solidFill>
                  <a:srgbClr val="33383D"/>
                </a:solidFill>
                <a:latin typeface="Calibri"/>
              </a:rPr>
              <a:t> internes </a:t>
            </a:r>
            <a:r>
              <a:rPr sz="1250" b="0" dirty="0" err="1">
                <a:solidFill>
                  <a:srgbClr val="33383D"/>
                </a:solidFill>
                <a:latin typeface="Calibri"/>
              </a:rPr>
              <a:t>testées</a:t>
            </a:r>
            <a:r>
              <a:rPr sz="1250" b="0" dirty="0">
                <a:solidFill>
                  <a:srgbClr val="33383D"/>
                </a:solidFill>
                <a:latin typeface="Calibri"/>
              </a:rPr>
              <a:t>, avec un verdict par </a:t>
            </a:r>
            <a:r>
              <a:rPr sz="1250" b="0" dirty="0" err="1">
                <a:solidFill>
                  <a:srgbClr val="33383D"/>
                </a:solidFill>
                <a:latin typeface="Calibri"/>
              </a:rPr>
              <a:t>ressource</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SWOT S : un SWOT précis, </a:t>
            </a:r>
            <a:r>
              <a:rPr sz="1250" b="0" dirty="0" err="1">
                <a:solidFill>
                  <a:srgbClr val="33383D"/>
                </a:solidFill>
                <a:latin typeface="Calibri"/>
              </a:rPr>
              <a:t>puis</a:t>
            </a:r>
            <a:r>
              <a:rPr sz="1250" b="0" dirty="0">
                <a:solidFill>
                  <a:srgbClr val="33383D"/>
                </a:solidFill>
                <a:latin typeface="Calibri"/>
              </a:rPr>
              <a:t> quatre options </a:t>
            </a:r>
            <a:r>
              <a:rPr sz="1250" b="0" dirty="0" err="1">
                <a:solidFill>
                  <a:srgbClr val="33383D"/>
                </a:solidFill>
                <a:latin typeface="Calibri"/>
              </a:rPr>
              <a:t>stratégiques</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err="1">
                <a:solidFill>
                  <a:srgbClr val="33383D"/>
                </a:solidFill>
                <a:latin typeface="Calibri"/>
              </a:rPr>
              <a:t>Recommandation</a:t>
            </a:r>
            <a:r>
              <a:rPr sz="1250" b="0" dirty="0">
                <a:solidFill>
                  <a:srgbClr val="33383D"/>
                </a:solidFill>
                <a:latin typeface="Calibri"/>
              </a:rPr>
              <a:t> : </a:t>
            </a:r>
            <a:r>
              <a:rPr sz="1250" b="0" dirty="0" err="1">
                <a:solidFill>
                  <a:srgbClr val="33383D"/>
                </a:solidFill>
                <a:latin typeface="Calibri"/>
              </a:rPr>
              <a:t>une</a:t>
            </a:r>
            <a:r>
              <a:rPr sz="1250" b="0" dirty="0">
                <a:solidFill>
                  <a:srgbClr val="33383D"/>
                </a:solidFill>
                <a:latin typeface="Calibri"/>
              </a:rPr>
              <a:t> option </a:t>
            </a:r>
            <a:r>
              <a:rPr sz="1250" b="0" dirty="0" err="1">
                <a:solidFill>
                  <a:srgbClr val="33383D"/>
                </a:solidFill>
                <a:latin typeface="Calibri"/>
              </a:rPr>
              <a:t>choisie</a:t>
            </a:r>
            <a:r>
              <a:rPr sz="1250" b="0" dirty="0">
                <a:solidFill>
                  <a:srgbClr val="33383D"/>
                </a:solidFill>
                <a:latin typeface="Calibri"/>
              </a:rPr>
              <a:t>, </a:t>
            </a:r>
            <a:r>
              <a:rPr sz="1250" b="0" dirty="0" err="1">
                <a:solidFill>
                  <a:srgbClr val="33383D"/>
                </a:solidFill>
                <a:latin typeface="Calibri"/>
              </a:rPr>
              <a:t>ses</a:t>
            </a:r>
            <a:r>
              <a:rPr sz="1250" b="0" dirty="0">
                <a:solidFill>
                  <a:srgbClr val="33383D"/>
                </a:solidFill>
                <a:latin typeface="Calibri"/>
              </a:rPr>
              <a:t> conditions de mise </a:t>
            </a:r>
            <a:r>
              <a:rPr sz="1250" b="0" dirty="0" err="1">
                <a:solidFill>
                  <a:srgbClr val="33383D"/>
                </a:solidFill>
                <a:latin typeface="Calibri"/>
              </a:rPr>
              <a:t>en</a:t>
            </a:r>
            <a:r>
              <a:rPr sz="1250" b="0" dirty="0">
                <a:solidFill>
                  <a:srgbClr val="33383D"/>
                </a:solidFill>
                <a:latin typeface="Calibri"/>
              </a:rPr>
              <a:t> </a:t>
            </a:r>
            <a:r>
              <a:rPr sz="1250" b="0" dirty="0" err="1">
                <a:solidFill>
                  <a:srgbClr val="33383D"/>
                </a:solidFill>
                <a:latin typeface="Calibri"/>
              </a:rPr>
              <a:t>œuvre</a:t>
            </a:r>
            <a:r>
              <a:rPr sz="1250" b="0" dirty="0">
                <a:solidFill>
                  <a:srgbClr val="33383D"/>
                </a:solidFill>
                <a:latin typeface="Calibri"/>
              </a:rPr>
              <a:t>, </a:t>
            </a:r>
            <a:r>
              <a:rPr sz="1250" b="0" dirty="0" err="1">
                <a:solidFill>
                  <a:srgbClr val="33383D"/>
                </a:solidFill>
                <a:latin typeface="Calibri"/>
              </a:rPr>
              <a:t>ses</a:t>
            </a:r>
            <a:r>
              <a:rPr sz="1250" b="0" dirty="0">
                <a:solidFill>
                  <a:srgbClr val="33383D"/>
                </a:solidFill>
                <a:latin typeface="Calibri"/>
              </a:rPr>
              <a:t> </a:t>
            </a:r>
            <a:r>
              <a:rPr sz="1250" b="0" dirty="0" err="1">
                <a:solidFill>
                  <a:srgbClr val="33383D"/>
                </a:solidFill>
                <a:latin typeface="Calibri"/>
              </a:rPr>
              <a:t>risques</a:t>
            </a:r>
            <a:r>
              <a:rPr sz="1250" b="0" dirty="0">
                <a:solidFill>
                  <a:srgbClr val="33383D"/>
                </a:solidFill>
                <a:latin typeface="Calibri"/>
              </a:rPr>
              <a:t> et </a:t>
            </a:r>
            <a:r>
              <a:rPr sz="1250" b="0" dirty="0" err="1">
                <a:solidFill>
                  <a:srgbClr val="33383D"/>
                </a:solidFill>
                <a:latin typeface="Calibri"/>
              </a:rPr>
              <a:t>ses</a:t>
            </a:r>
            <a:r>
              <a:rPr sz="1250" b="0" dirty="0">
                <a:solidFill>
                  <a:srgbClr val="33383D"/>
                </a:solidFill>
                <a:latin typeface="Calibri"/>
              </a:rPr>
              <a:t> </a:t>
            </a:r>
            <a:r>
              <a:rPr sz="1250" b="0" dirty="0" err="1">
                <a:solidFill>
                  <a:srgbClr val="33383D"/>
                </a:solidFill>
                <a:latin typeface="Calibri"/>
              </a:rPr>
              <a:t>indicateurs</a:t>
            </a:r>
            <a:endParaRPr sz="1250" b="0" dirty="0">
              <a:solidFill>
                <a:srgbClr val="33383D"/>
              </a:solidFill>
              <a:latin typeface="Calibri"/>
            </a:endParaRPr>
          </a:p>
        </p:txBody>
      </p:sp>
      <p:sp>
        <p:nvSpPr>
          <p:cNvPr id="10" name="Rounded Rectangle 9"/>
          <p:cNvSpPr/>
          <p:nvPr/>
        </p:nvSpPr>
        <p:spPr>
          <a:xfrm>
            <a:off x="713232" y="4962389"/>
            <a:ext cx="10765505" cy="384048"/>
          </a:xfrm>
          <a:prstGeom prst="roundRect">
            <a:avLst>
              <a:gd name="adj" fmla="val 12000"/>
            </a:avLst>
          </a:prstGeom>
          <a:solidFill>
            <a:srgbClr val="F7F2E9"/>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 rIns="182880" bIns="18288" rtlCol="0" anchor="ctr"/>
          <a:lstStyle/>
          <a:p>
            <a:pPr algn="l">
              <a:lnSpc>
                <a:spcPct val="112000"/>
              </a:lnSpc>
              <a:spcBef>
                <a:spcPts val="0"/>
              </a:spcBef>
              <a:spcAft>
                <a:spcPts val="0"/>
              </a:spcAft>
            </a:pPr>
            <a:r>
              <a:rPr sz="1150" b="1" i="0">
                <a:solidFill>
                  <a:srgbClr val="5E4C2E"/>
                </a:solidFill>
                <a:latin typeface="Calibri"/>
              </a:rPr>
              <a:t>Chaque affirmation doit être rattachée à une source, et chaque source datée.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85</a:t>
            </a:r>
          </a:p>
        </p:txBody>
      </p:sp>
      <p:sp>
        <p:nvSpPr>
          <p:cNvPr id="4" name="TextBox 3"/>
          <p:cNvSpPr txBox="1"/>
          <p:nvPr/>
        </p:nvSpPr>
        <p:spPr>
          <a:xfrm>
            <a:off x="713232" y="42062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Grille d’évaluation du diagnostic</a:t>
            </a:r>
          </a:p>
        </p:txBody>
      </p:sp>
      <p:sp>
        <p:nvSpPr>
          <p:cNvPr id="5" name="TextBox 4"/>
          <p:cNvSpPr txBox="1"/>
          <p:nvPr/>
        </p:nvSpPr>
        <p:spPr>
          <a:xfrm>
            <a:off x="713232" y="86868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Six critères, connus à l’avance.</a:t>
            </a:r>
          </a:p>
        </p:txBody>
      </p:sp>
      <p:sp>
        <p:nvSpPr>
          <p:cNvPr id="6" name="Rounded Rectangle 5"/>
          <p:cNvSpPr/>
          <p:nvPr/>
        </p:nvSpPr>
        <p:spPr>
          <a:xfrm>
            <a:off x="10641147" y="402336"/>
            <a:ext cx="837590" cy="246888"/>
          </a:xfrm>
          <a:prstGeom prst="roundRect">
            <a:avLst>
              <a:gd name="adj" fmla="val 50000"/>
            </a:avLst>
          </a:prstGeom>
          <a:solidFill>
            <a:srgbClr val="ECE6D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6B5836"/>
                </a:solidFill>
                <a:latin typeface="Calibri"/>
              </a:rPr>
              <a:t>MÉTHODE</a:t>
            </a:r>
          </a:p>
        </p:txBody>
      </p:sp>
      <p:sp>
        <p:nvSpPr>
          <p:cNvPr id="7" name="Rectangle 6"/>
          <p:cNvSpPr/>
          <p:nvPr/>
        </p:nvSpPr>
        <p:spPr>
          <a:xfrm>
            <a:off x="713232" y="2364882"/>
            <a:ext cx="2153101"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Critère</a:t>
            </a:r>
          </a:p>
        </p:txBody>
      </p:sp>
      <p:sp>
        <p:nvSpPr>
          <p:cNvPr id="8" name="Rectangle 7"/>
          <p:cNvSpPr/>
          <p:nvPr/>
        </p:nvSpPr>
        <p:spPr>
          <a:xfrm>
            <a:off x="2866333" y="2364882"/>
            <a:ext cx="8612404" cy="310896"/>
          </a:xfrm>
          <a:prstGeom prst="rect">
            <a:avLst/>
          </a:prstGeom>
          <a:solidFill>
            <a:srgbClr val="1F3247"/>
          </a:solidFill>
          <a:ln>
            <a:noFill/>
          </a:ln>
          <a:effectLst/>
        </p:spPr>
        <p:style>
          <a:lnRef idx="1">
            <a:schemeClr val="accent1"/>
          </a:lnRef>
          <a:fillRef idx="3">
            <a:schemeClr val="accent1"/>
          </a:fillRef>
          <a:effectRef idx="2">
            <a:schemeClr val="accent1"/>
          </a:effectRef>
          <a:fontRef idx="minor">
            <a:schemeClr val="lt1"/>
          </a:fontRef>
        </p:style>
        <p:txBody>
          <a:bodyPr wrap="square" lIns="100584" tIns="18288" rIns="100584" bIns="18288" rtlCol="0" anchor="ctr"/>
          <a:lstStyle/>
          <a:p>
            <a:pPr algn="l">
              <a:lnSpc>
                <a:spcPct val="106000"/>
              </a:lnSpc>
              <a:spcBef>
                <a:spcPts val="0"/>
              </a:spcBef>
              <a:spcAft>
                <a:spcPts val="0"/>
              </a:spcAft>
            </a:pPr>
            <a:r>
              <a:rPr sz="1100" b="1" i="0">
                <a:solidFill>
                  <a:srgbClr val="FFFFFF"/>
                </a:solidFill>
                <a:latin typeface="Calibri"/>
              </a:rPr>
              <a:t>Ce qui sera évalué</a:t>
            </a:r>
          </a:p>
        </p:txBody>
      </p:sp>
      <p:sp>
        <p:nvSpPr>
          <p:cNvPr id="9" name="Rectangle 8"/>
          <p:cNvSpPr/>
          <p:nvPr/>
        </p:nvSpPr>
        <p:spPr>
          <a:xfrm>
            <a:off x="713232" y="2675778"/>
            <a:ext cx="2153101" cy="31134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Pertinence</a:t>
            </a:r>
          </a:p>
        </p:txBody>
      </p:sp>
      <p:sp>
        <p:nvSpPr>
          <p:cNvPr id="10" name="Rectangle 9"/>
          <p:cNvSpPr/>
          <p:nvPr/>
        </p:nvSpPr>
        <p:spPr>
          <a:xfrm>
            <a:off x="2866333" y="2675778"/>
            <a:ext cx="8612404" cy="31134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Diagnostic situé : métier, territoire, cible, modèle économique clairement définis</a:t>
            </a:r>
          </a:p>
        </p:txBody>
      </p:sp>
      <p:sp>
        <p:nvSpPr>
          <p:cNvPr id="11" name="Rectangle 10"/>
          <p:cNvSpPr/>
          <p:nvPr/>
        </p:nvSpPr>
        <p:spPr>
          <a:xfrm>
            <a:off x="713232" y="2987118"/>
            <a:ext cx="2153101" cy="31134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Rigueur</a:t>
            </a:r>
          </a:p>
        </p:txBody>
      </p:sp>
      <p:sp>
        <p:nvSpPr>
          <p:cNvPr id="12" name="Rectangle 11"/>
          <p:cNvSpPr/>
          <p:nvPr/>
        </p:nvSpPr>
        <p:spPr>
          <a:xfrm>
            <a:off x="2866333" y="2987118"/>
            <a:ext cx="8612404" cy="31134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Éléments précis, hiérarchisés, vérifiables, rattachés à des sources datées</a:t>
            </a:r>
          </a:p>
        </p:txBody>
      </p:sp>
      <p:sp>
        <p:nvSpPr>
          <p:cNvPr id="13" name="Rectangle 12"/>
          <p:cNvSpPr/>
          <p:nvPr/>
        </p:nvSpPr>
        <p:spPr>
          <a:xfrm>
            <a:off x="713232" y="3298459"/>
            <a:ext cx="2153101" cy="31134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Articulation</a:t>
            </a:r>
          </a:p>
        </p:txBody>
      </p:sp>
      <p:sp>
        <p:nvSpPr>
          <p:cNvPr id="14" name="Rectangle 13"/>
          <p:cNvSpPr/>
          <p:nvPr/>
        </p:nvSpPr>
        <p:spPr>
          <a:xfrm>
            <a:off x="2866333" y="3298459"/>
            <a:ext cx="8612404" cy="31134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PESTEL, cinq forces, VRIO et SWOT ne se contredisent pas et s’alimentent</a:t>
            </a:r>
          </a:p>
        </p:txBody>
      </p:sp>
      <p:sp>
        <p:nvSpPr>
          <p:cNvPr id="15" name="Rectangle 14"/>
          <p:cNvSpPr/>
          <p:nvPr/>
        </p:nvSpPr>
        <p:spPr>
          <a:xfrm>
            <a:off x="713232" y="3609799"/>
            <a:ext cx="2153101" cy="31134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Décision</a:t>
            </a:r>
          </a:p>
        </p:txBody>
      </p:sp>
      <p:sp>
        <p:nvSpPr>
          <p:cNvPr id="16" name="Rectangle 15"/>
          <p:cNvSpPr/>
          <p:nvPr/>
        </p:nvSpPr>
        <p:spPr>
          <a:xfrm>
            <a:off x="2866333" y="3609799"/>
            <a:ext cx="8612404" cy="31134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Le TOWS produit de vraies options stratégiques, distinctes et arbitrables</a:t>
            </a:r>
          </a:p>
        </p:txBody>
      </p:sp>
      <p:sp>
        <p:nvSpPr>
          <p:cNvPr id="17" name="Rectangle 16"/>
          <p:cNvSpPr/>
          <p:nvPr/>
        </p:nvSpPr>
        <p:spPr>
          <a:xfrm>
            <a:off x="713232" y="3921140"/>
            <a:ext cx="2153101" cy="31134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Mise en œuvre</a:t>
            </a:r>
          </a:p>
        </p:txBody>
      </p:sp>
      <p:sp>
        <p:nvSpPr>
          <p:cNvPr id="18" name="Rectangle 17"/>
          <p:cNvSpPr/>
          <p:nvPr/>
        </p:nvSpPr>
        <p:spPr>
          <a:xfrm>
            <a:off x="2866333" y="3921140"/>
            <a:ext cx="8612404" cy="311340"/>
          </a:xfrm>
          <a:prstGeom prst="rect">
            <a:avLst/>
          </a:prstGeom>
          <a:solidFill>
            <a:srgbClr val="F7F6F3"/>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Ressources, capacités, risques et indicateurs identifiés</a:t>
            </a:r>
          </a:p>
        </p:txBody>
      </p:sp>
      <p:sp>
        <p:nvSpPr>
          <p:cNvPr id="19" name="Rectangle 18"/>
          <p:cNvSpPr/>
          <p:nvPr/>
        </p:nvSpPr>
        <p:spPr>
          <a:xfrm>
            <a:off x="713232" y="4232480"/>
            <a:ext cx="2153101" cy="31134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1" i="0">
                <a:solidFill>
                  <a:srgbClr val="1A1A1A"/>
                </a:solidFill>
                <a:latin typeface="Calibri"/>
              </a:rPr>
              <a:t>Clarté</a:t>
            </a:r>
          </a:p>
        </p:txBody>
      </p:sp>
      <p:sp>
        <p:nvSpPr>
          <p:cNvPr id="20" name="Rectangle 19"/>
          <p:cNvSpPr/>
          <p:nvPr/>
        </p:nvSpPr>
        <p:spPr>
          <a:xfrm>
            <a:off x="2866333" y="4232480"/>
            <a:ext cx="8612404" cy="311340"/>
          </a:xfrm>
          <a:prstGeom prst="rect">
            <a:avLst/>
          </a:prstGeom>
          <a:solidFill>
            <a:srgbClr val="FFFFFF"/>
          </a:solidFill>
          <a:ln w="6350">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100584" rIns="100584" bIns="36576" rtlCol="0" anchor="ctr"/>
          <a:lstStyle/>
          <a:p>
            <a:pPr algn="l">
              <a:lnSpc>
                <a:spcPct val="108000"/>
              </a:lnSpc>
              <a:spcBef>
                <a:spcPts val="0"/>
              </a:spcBef>
              <a:spcAft>
                <a:spcPts val="0"/>
              </a:spcAft>
            </a:pPr>
            <a:r>
              <a:rPr sz="1150" b="0" i="0">
                <a:solidFill>
                  <a:srgbClr val="33383D"/>
                </a:solidFill>
                <a:latin typeface="Calibri"/>
              </a:rPr>
              <a:t>Présentation synthétique, lisible et argumentée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345936"/>
            <a:ext cx="7680960" cy="237744"/>
          </a:xfrm>
          <a:prstGeom prst="rect">
            <a:avLst/>
          </a:prstGeom>
          <a:noFill/>
        </p:spPr>
        <p:txBody>
          <a:bodyPr wrap="square" lIns="0" tIns="0" rIns="0" bIns="0" anchor="t">
            <a:spAutoFit/>
          </a:bodyPr>
          <a:lstStyle/>
          <a:p>
            <a:pPr algn="l">
              <a:lnSpc>
                <a:spcPct val="106000"/>
              </a:lnSpc>
              <a:spcBef>
                <a:spcPts val="0"/>
              </a:spcBef>
              <a:spcAft>
                <a:spcPts val="0"/>
              </a:spcAft>
            </a:pPr>
            <a:r>
              <a:rPr sz="800" b="0" i="0">
                <a:solidFill>
                  <a:srgbClr val="A9A295"/>
                </a:solidFill>
                <a:latin typeface="Calibri"/>
              </a:rPr>
              <a:t>Diagnostic stratégique · marketing immobilier · N. Gardes</a:t>
            </a:r>
          </a:p>
        </p:txBody>
      </p:sp>
      <p:sp>
        <p:nvSpPr>
          <p:cNvPr id="3" name="TextBox 2"/>
          <p:cNvSpPr txBox="1"/>
          <p:nvPr/>
        </p:nvSpPr>
        <p:spPr>
          <a:xfrm>
            <a:off x="10381457" y="6345936"/>
            <a:ext cx="1097280" cy="237744"/>
          </a:xfrm>
          <a:prstGeom prst="rect">
            <a:avLst/>
          </a:prstGeom>
          <a:noFill/>
        </p:spPr>
        <p:txBody>
          <a:bodyPr wrap="square" lIns="0" tIns="0" rIns="0" bIns="0" anchor="t">
            <a:spAutoFit/>
          </a:bodyPr>
          <a:lstStyle/>
          <a:p>
            <a:pPr algn="r">
              <a:lnSpc>
                <a:spcPct val="106000"/>
              </a:lnSpc>
              <a:spcBef>
                <a:spcPts val="0"/>
              </a:spcBef>
              <a:spcAft>
                <a:spcPts val="0"/>
              </a:spcAft>
            </a:pPr>
            <a:r>
              <a:rPr sz="800" b="0" i="0">
                <a:solidFill>
                  <a:srgbClr val="A9A295"/>
                </a:solidFill>
                <a:latin typeface="Calibri"/>
              </a:rPr>
              <a:t>86</a:t>
            </a:r>
          </a:p>
        </p:txBody>
      </p:sp>
      <p:sp>
        <p:nvSpPr>
          <p:cNvPr id="4" name="TextBox 3"/>
          <p:cNvSpPr txBox="1"/>
          <p:nvPr/>
        </p:nvSpPr>
        <p:spPr>
          <a:xfrm>
            <a:off x="713232" y="420624"/>
            <a:ext cx="8753825" cy="219456"/>
          </a:xfrm>
          <a:prstGeom prst="rect">
            <a:avLst/>
          </a:prstGeom>
          <a:noFill/>
        </p:spPr>
        <p:txBody>
          <a:bodyPr wrap="square" lIns="0" tIns="0" rIns="0" bIns="0" anchor="t">
            <a:spAutoFit/>
          </a:bodyPr>
          <a:lstStyle/>
          <a:p>
            <a:pPr algn="l">
              <a:lnSpc>
                <a:spcPct val="106000"/>
              </a:lnSpc>
              <a:spcBef>
                <a:spcPts val="0"/>
              </a:spcBef>
              <a:spcAft>
                <a:spcPts val="0"/>
              </a:spcAft>
            </a:pPr>
            <a:r>
              <a:rPr sz="900" b="1" i="0" cap="all" spc="90">
                <a:solidFill>
                  <a:srgbClr val="B08D57"/>
                </a:solidFill>
                <a:latin typeface="Calibri"/>
              </a:rPr>
              <a:t>ÉVALUATION</a:t>
            </a:r>
          </a:p>
        </p:txBody>
      </p:sp>
      <p:sp>
        <p:nvSpPr>
          <p:cNvPr id="5" name="TextBox 4"/>
          <p:cNvSpPr txBox="1"/>
          <p:nvPr/>
        </p:nvSpPr>
        <p:spPr>
          <a:xfrm>
            <a:off x="713232" y="694944"/>
            <a:ext cx="8662385" cy="438912"/>
          </a:xfrm>
          <a:prstGeom prst="rect">
            <a:avLst/>
          </a:prstGeom>
          <a:noFill/>
        </p:spPr>
        <p:txBody>
          <a:bodyPr wrap="square" lIns="0" tIns="0" rIns="0" bIns="0" anchor="t">
            <a:spAutoFit/>
          </a:bodyPr>
          <a:lstStyle/>
          <a:p>
            <a:pPr algn="l">
              <a:lnSpc>
                <a:spcPct val="105000"/>
              </a:lnSpc>
              <a:spcBef>
                <a:spcPts val="0"/>
              </a:spcBef>
              <a:spcAft>
                <a:spcPts val="0"/>
              </a:spcAft>
            </a:pPr>
            <a:r>
              <a:rPr sz="2700" b="1" i="0">
                <a:solidFill>
                  <a:srgbClr val="1A1A1A"/>
                </a:solidFill>
                <a:latin typeface="Cambria"/>
              </a:rPr>
              <a:t>Mini-quiz de fin de séance</a:t>
            </a:r>
          </a:p>
        </p:txBody>
      </p:sp>
      <p:sp>
        <p:nvSpPr>
          <p:cNvPr id="6" name="TextBox 5"/>
          <p:cNvSpPr txBox="1"/>
          <p:nvPr/>
        </p:nvSpPr>
        <p:spPr>
          <a:xfrm>
            <a:off x="713232" y="1143000"/>
            <a:ext cx="10216865" cy="226441"/>
          </a:xfrm>
          <a:prstGeom prst="rect">
            <a:avLst/>
          </a:prstGeom>
          <a:noFill/>
        </p:spPr>
        <p:txBody>
          <a:bodyPr wrap="square" lIns="0" tIns="0" rIns="0" bIns="0" anchor="t">
            <a:spAutoFit/>
          </a:bodyPr>
          <a:lstStyle/>
          <a:p>
            <a:pPr algn="l">
              <a:lnSpc>
                <a:spcPct val="115000"/>
              </a:lnSpc>
              <a:spcBef>
                <a:spcPts val="0"/>
              </a:spcBef>
              <a:spcAft>
                <a:spcPts val="0"/>
              </a:spcAft>
            </a:pPr>
            <a:r>
              <a:rPr sz="1300" b="0" i="1">
                <a:solidFill>
                  <a:srgbClr val="777D84"/>
                </a:solidFill>
                <a:latin typeface="Calibri"/>
              </a:rPr>
              <a:t>Six questions, à traiter à l’oral en dix minutes.</a:t>
            </a:r>
          </a:p>
        </p:txBody>
      </p:sp>
      <p:sp>
        <p:nvSpPr>
          <p:cNvPr id="7" name="Rounded Rectangle 6"/>
          <p:cNvSpPr/>
          <p:nvPr/>
        </p:nvSpPr>
        <p:spPr>
          <a:xfrm>
            <a:off x="10560679" y="402336"/>
            <a:ext cx="918057" cy="246888"/>
          </a:xfrm>
          <a:prstGeom prst="roundRect">
            <a:avLst>
              <a:gd name="adj" fmla="val 50000"/>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6000"/>
              </a:lnSpc>
              <a:spcBef>
                <a:spcPts val="0"/>
              </a:spcBef>
              <a:spcAft>
                <a:spcPts val="0"/>
              </a:spcAft>
            </a:pPr>
            <a:r>
              <a:rPr sz="850" b="1" i="0">
                <a:solidFill>
                  <a:srgbClr val="FFFFFF"/>
                </a:solidFill>
                <a:latin typeface="Calibri"/>
              </a:rPr>
              <a:t>EXERCICE</a:t>
            </a:r>
          </a:p>
        </p:txBody>
      </p:sp>
      <p:sp>
        <p:nvSpPr>
          <p:cNvPr id="8" name="Rounded Rectangle 7"/>
          <p:cNvSpPr/>
          <p:nvPr/>
        </p:nvSpPr>
        <p:spPr>
          <a:xfrm>
            <a:off x="713232" y="2198321"/>
            <a:ext cx="5245592" cy="2800987"/>
          </a:xfrm>
          <a:prstGeom prst="roundRect">
            <a:avLst>
              <a:gd name="adj" fmla="val 6000"/>
            </a:avLst>
          </a:prstGeom>
          <a:solidFill>
            <a:srgbClr val="F7F6F3"/>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dirty="0">
                <a:solidFill>
                  <a:srgbClr val="1A1A1A"/>
                </a:solidFill>
                <a:latin typeface="Cambria"/>
              </a:rPr>
              <a:t>Les questions</a:t>
            </a: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Le PESTEL </a:t>
            </a:r>
            <a:r>
              <a:rPr sz="1250" b="0" dirty="0" err="1">
                <a:solidFill>
                  <a:srgbClr val="33383D"/>
                </a:solidFill>
                <a:latin typeface="Calibri"/>
              </a:rPr>
              <a:t>analyse</a:t>
            </a:r>
            <a:r>
              <a:rPr sz="1250" b="0" dirty="0">
                <a:solidFill>
                  <a:srgbClr val="33383D"/>
                </a:solidFill>
                <a:latin typeface="Calibri"/>
              </a:rPr>
              <a:t>-t-il </a:t>
            </a:r>
            <a:r>
              <a:rPr sz="1250" b="0" dirty="0" err="1">
                <a:solidFill>
                  <a:srgbClr val="33383D"/>
                </a:solidFill>
                <a:latin typeface="Calibri"/>
              </a:rPr>
              <a:t>l’interne</a:t>
            </a:r>
            <a:r>
              <a:rPr sz="1250" b="0" dirty="0">
                <a:solidFill>
                  <a:srgbClr val="33383D"/>
                </a:solidFill>
                <a:latin typeface="Calibri"/>
              </a:rPr>
              <a:t> </a:t>
            </a:r>
            <a:r>
              <a:rPr sz="1250" b="0" dirty="0" err="1">
                <a:solidFill>
                  <a:srgbClr val="33383D"/>
                </a:solidFill>
                <a:latin typeface="Calibri"/>
              </a:rPr>
              <a:t>ou</a:t>
            </a:r>
            <a:r>
              <a:rPr sz="1250" b="0" dirty="0">
                <a:solidFill>
                  <a:srgbClr val="33383D"/>
                </a:solidFill>
                <a:latin typeface="Calibri"/>
              </a:rPr>
              <a:t> </a:t>
            </a:r>
            <a:r>
              <a:rPr sz="1250" b="0" dirty="0" err="1">
                <a:solidFill>
                  <a:srgbClr val="33383D"/>
                </a:solidFill>
                <a:latin typeface="Calibri"/>
              </a:rPr>
              <a:t>l’externe</a:t>
            </a:r>
            <a:r>
              <a:rPr sz="1250" b="0" dirty="0">
                <a:solidFill>
                  <a:srgbClr val="33383D"/>
                </a:solidFill>
                <a:latin typeface="Calibri"/>
              </a:rPr>
              <a:t> ?</a:t>
            </a: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Quelle </a:t>
            </a:r>
            <a:r>
              <a:rPr sz="1250" b="0" dirty="0" err="1">
                <a:solidFill>
                  <a:srgbClr val="33383D"/>
                </a:solidFill>
                <a:latin typeface="Calibri"/>
              </a:rPr>
              <a:t>différence</a:t>
            </a:r>
            <a:r>
              <a:rPr sz="1250" b="0" dirty="0">
                <a:solidFill>
                  <a:srgbClr val="33383D"/>
                </a:solidFill>
                <a:latin typeface="Calibri"/>
              </a:rPr>
              <a:t> entre le PESTEL et les cinq forces ?</a:t>
            </a:r>
          </a:p>
          <a:p>
            <a:pPr marL="155448" indent="-155448">
              <a:lnSpc>
                <a:spcPct val="106000"/>
              </a:lnSpc>
              <a:spcBef>
                <a:spcPts val="0"/>
              </a:spcBef>
              <a:spcAft>
                <a:spcPts val="300"/>
              </a:spcAft>
            </a:pPr>
            <a:r>
              <a:rPr sz="1250" dirty="0">
                <a:solidFill>
                  <a:srgbClr val="B08D57"/>
                </a:solidFill>
                <a:latin typeface="Calibri"/>
              </a:rPr>
              <a:t>—  </a:t>
            </a:r>
            <a:r>
              <a:rPr sz="1250" b="0" dirty="0" err="1">
                <a:solidFill>
                  <a:srgbClr val="33383D"/>
                </a:solidFill>
                <a:latin typeface="Calibri"/>
              </a:rPr>
              <a:t>Que</a:t>
            </a:r>
            <a:r>
              <a:rPr sz="1250" b="0" dirty="0">
                <a:solidFill>
                  <a:srgbClr val="33383D"/>
                </a:solidFill>
                <a:latin typeface="Calibri"/>
              </a:rPr>
              <a:t> </a:t>
            </a:r>
            <a:r>
              <a:rPr sz="1250" b="0" dirty="0" err="1">
                <a:solidFill>
                  <a:srgbClr val="33383D"/>
                </a:solidFill>
                <a:latin typeface="Calibri"/>
              </a:rPr>
              <a:t>mesure</a:t>
            </a:r>
            <a:r>
              <a:rPr sz="1250" b="0" dirty="0">
                <a:solidFill>
                  <a:srgbClr val="33383D"/>
                </a:solidFill>
                <a:latin typeface="Calibri"/>
              </a:rPr>
              <a:t> le VRIO ?</a:t>
            </a:r>
          </a:p>
          <a:p>
            <a:pPr marL="155448" indent="-155448">
              <a:lnSpc>
                <a:spcPct val="106000"/>
              </a:lnSpc>
              <a:spcBef>
                <a:spcPts val="0"/>
              </a:spcBef>
              <a:spcAft>
                <a:spcPts val="300"/>
              </a:spcAft>
            </a:pPr>
            <a:r>
              <a:rPr sz="1250" dirty="0">
                <a:solidFill>
                  <a:srgbClr val="B08D57"/>
                </a:solidFill>
                <a:latin typeface="Calibri"/>
              </a:rPr>
              <a:t>—  </a:t>
            </a:r>
            <a:r>
              <a:rPr sz="1250" b="0" dirty="0" err="1">
                <a:solidFill>
                  <a:srgbClr val="33383D"/>
                </a:solidFill>
                <a:latin typeface="Calibri"/>
              </a:rPr>
              <a:t>Pourquoi</a:t>
            </a:r>
            <a:r>
              <a:rPr sz="1250" b="0" dirty="0">
                <a:solidFill>
                  <a:srgbClr val="33383D"/>
                </a:solidFill>
                <a:latin typeface="Calibri"/>
              </a:rPr>
              <a:t> le SWOT seul est-il </a:t>
            </a:r>
            <a:r>
              <a:rPr sz="1250" b="0" dirty="0" err="1">
                <a:solidFill>
                  <a:srgbClr val="33383D"/>
                </a:solidFill>
                <a:latin typeface="Calibri"/>
              </a:rPr>
              <a:t>insuffisant</a:t>
            </a:r>
            <a:r>
              <a:rPr sz="1250" b="0" dirty="0">
                <a:solidFill>
                  <a:srgbClr val="33383D"/>
                </a:solidFill>
                <a:latin typeface="Calibri"/>
              </a:rPr>
              <a:t> ?</a:t>
            </a: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Un CRM est-il </a:t>
            </a:r>
            <a:r>
              <a:rPr sz="1250" b="0" dirty="0" err="1">
                <a:solidFill>
                  <a:srgbClr val="33383D"/>
                </a:solidFill>
                <a:latin typeface="Calibri"/>
              </a:rPr>
              <a:t>automatiquement</a:t>
            </a:r>
            <a:r>
              <a:rPr sz="1250" b="0" dirty="0">
                <a:solidFill>
                  <a:srgbClr val="33383D"/>
                </a:solidFill>
                <a:latin typeface="Calibri"/>
              </a:rPr>
              <a:t> </a:t>
            </a:r>
            <a:r>
              <a:rPr sz="1250" b="0" dirty="0" err="1">
                <a:solidFill>
                  <a:srgbClr val="33383D"/>
                </a:solidFill>
                <a:latin typeface="Calibri"/>
              </a:rPr>
              <a:t>stratégique</a:t>
            </a:r>
            <a:r>
              <a:rPr sz="1250" b="0" dirty="0">
                <a:solidFill>
                  <a:srgbClr val="33383D"/>
                </a:solidFill>
                <a:latin typeface="Calibri"/>
              </a:rPr>
              <a:t> ?</a:t>
            </a:r>
          </a:p>
        </p:txBody>
      </p:sp>
      <p:sp>
        <p:nvSpPr>
          <p:cNvPr id="9" name="Rounded Rectangle 8"/>
          <p:cNvSpPr/>
          <p:nvPr/>
        </p:nvSpPr>
        <p:spPr>
          <a:xfrm>
            <a:off x="6233144" y="2198321"/>
            <a:ext cx="5245592" cy="2800987"/>
          </a:xfrm>
          <a:prstGeom prst="roundRect">
            <a:avLst>
              <a:gd name="adj" fmla="val 6000"/>
            </a:avLst>
          </a:prstGeom>
          <a:solidFill>
            <a:srgbClr val="F7F2E9"/>
          </a:solidFill>
          <a:ln w="9525">
            <a:solidFill>
              <a:srgbClr val="E6E1D7"/>
            </a:solidFill>
          </a:ln>
          <a:effectLst/>
        </p:spPr>
        <p:style>
          <a:lnRef idx="1">
            <a:schemeClr val="accent1"/>
          </a:lnRef>
          <a:fillRef idx="3">
            <a:schemeClr val="accent1"/>
          </a:fillRef>
          <a:effectRef idx="2">
            <a:schemeClr val="accent1"/>
          </a:effectRef>
          <a:fontRef idx="minor">
            <a:schemeClr val="lt1"/>
          </a:fontRef>
        </p:style>
        <p:txBody>
          <a:bodyPr wrap="square" lIns="201168" tIns="164957" rIns="201168" bIns="140817" rtlCol="0" anchor="t"/>
          <a:lstStyle/>
          <a:p>
            <a:pPr algn="l">
              <a:lnSpc>
                <a:spcPct val="106000"/>
              </a:lnSpc>
              <a:spcBef>
                <a:spcPts val="0"/>
              </a:spcBef>
              <a:spcAft>
                <a:spcPts val="500"/>
              </a:spcAft>
            </a:pPr>
            <a:r>
              <a:rPr sz="1450" b="1" i="0" dirty="0" err="1">
                <a:solidFill>
                  <a:srgbClr val="1A1A1A"/>
                </a:solidFill>
                <a:latin typeface="Cambria"/>
              </a:rPr>
              <a:t>Réponses</a:t>
            </a:r>
            <a:r>
              <a:rPr sz="1450" b="1" i="0" dirty="0">
                <a:solidFill>
                  <a:srgbClr val="1A1A1A"/>
                </a:solidFill>
                <a:latin typeface="Cambria"/>
              </a:rPr>
              <a:t> </a:t>
            </a:r>
            <a:r>
              <a:rPr sz="1450" b="1" i="0" dirty="0" err="1">
                <a:solidFill>
                  <a:srgbClr val="1A1A1A"/>
                </a:solidFill>
                <a:latin typeface="Cambria"/>
              </a:rPr>
              <a:t>attendues</a:t>
            </a:r>
            <a:endParaRPr sz="1450" b="1" i="0" dirty="0">
              <a:solidFill>
                <a:srgbClr val="1A1A1A"/>
              </a:solidFill>
              <a:latin typeface="Cambria"/>
            </a:endParaRPr>
          </a:p>
          <a:p>
            <a:pPr marL="155448" indent="-155448">
              <a:lnSpc>
                <a:spcPct val="106000"/>
              </a:lnSpc>
              <a:spcBef>
                <a:spcPts val="0"/>
              </a:spcBef>
              <a:spcAft>
                <a:spcPts val="300"/>
              </a:spcAft>
            </a:pPr>
            <a:r>
              <a:rPr sz="1250" dirty="0">
                <a:solidFill>
                  <a:srgbClr val="B08D57"/>
                </a:solidFill>
                <a:latin typeface="Calibri"/>
              </a:rPr>
              <a:t>—  </a:t>
            </a:r>
            <a:r>
              <a:rPr sz="1250" b="0" dirty="0" err="1">
                <a:solidFill>
                  <a:srgbClr val="33383D"/>
                </a:solidFill>
                <a:latin typeface="Calibri"/>
              </a:rPr>
              <a:t>L’externe</a:t>
            </a:r>
            <a:r>
              <a:rPr sz="1250" b="0" dirty="0">
                <a:solidFill>
                  <a:srgbClr val="33383D"/>
                </a:solidFill>
                <a:latin typeface="Calibri"/>
              </a:rPr>
              <a:t>, au </a:t>
            </a:r>
            <a:r>
              <a:rPr sz="1250" b="0" dirty="0" err="1">
                <a:solidFill>
                  <a:srgbClr val="33383D"/>
                </a:solidFill>
                <a:latin typeface="Calibri"/>
              </a:rPr>
              <a:t>niveau</a:t>
            </a:r>
            <a:r>
              <a:rPr sz="1250" b="0" dirty="0">
                <a:solidFill>
                  <a:srgbClr val="33383D"/>
                </a:solidFill>
                <a:latin typeface="Calibri"/>
              </a:rPr>
              <a:t> macro</a:t>
            </a: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Le PESTEL </a:t>
            </a:r>
            <a:r>
              <a:rPr sz="1250" b="0" dirty="0" err="1">
                <a:solidFill>
                  <a:srgbClr val="33383D"/>
                </a:solidFill>
                <a:latin typeface="Calibri"/>
              </a:rPr>
              <a:t>décrit</a:t>
            </a:r>
            <a:r>
              <a:rPr sz="1250" b="0" dirty="0">
                <a:solidFill>
                  <a:srgbClr val="33383D"/>
                </a:solidFill>
                <a:latin typeface="Calibri"/>
              </a:rPr>
              <a:t> le macro-</a:t>
            </a:r>
            <a:r>
              <a:rPr sz="1250" b="0" dirty="0" err="1">
                <a:solidFill>
                  <a:srgbClr val="33383D"/>
                </a:solidFill>
                <a:latin typeface="Calibri"/>
              </a:rPr>
              <a:t>environnement</a:t>
            </a:r>
            <a:r>
              <a:rPr sz="1250" b="0" dirty="0">
                <a:solidFill>
                  <a:srgbClr val="33383D"/>
                </a:solidFill>
                <a:latin typeface="Calibri"/>
              </a:rPr>
              <a:t> ; les cinq forces </a:t>
            </a:r>
            <a:r>
              <a:rPr sz="1250" b="0" dirty="0" err="1">
                <a:solidFill>
                  <a:srgbClr val="33383D"/>
                </a:solidFill>
                <a:latin typeface="Calibri"/>
              </a:rPr>
              <a:t>décrivent</a:t>
            </a:r>
            <a:r>
              <a:rPr sz="1250" b="0" dirty="0">
                <a:solidFill>
                  <a:srgbClr val="33383D"/>
                </a:solidFill>
                <a:latin typeface="Calibri"/>
              </a:rPr>
              <a:t> la structure </a:t>
            </a:r>
            <a:r>
              <a:rPr sz="1250" b="0" dirty="0" err="1">
                <a:solidFill>
                  <a:srgbClr val="33383D"/>
                </a:solidFill>
                <a:latin typeface="Calibri"/>
              </a:rPr>
              <a:t>concurrentielle</a:t>
            </a:r>
            <a:r>
              <a:rPr sz="1250" b="0" dirty="0">
                <a:solidFill>
                  <a:srgbClr val="33383D"/>
                </a:solidFill>
                <a:latin typeface="Calibri"/>
              </a:rPr>
              <a:t> d’un </a:t>
            </a:r>
            <a:r>
              <a:rPr sz="1250" b="0" dirty="0" err="1">
                <a:solidFill>
                  <a:srgbClr val="33383D"/>
                </a:solidFill>
                <a:latin typeface="Calibri"/>
              </a:rPr>
              <a:t>secteur</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La </a:t>
            </a:r>
            <a:r>
              <a:rPr sz="1250" b="0" dirty="0" err="1">
                <a:solidFill>
                  <a:srgbClr val="33383D"/>
                </a:solidFill>
                <a:latin typeface="Calibri"/>
              </a:rPr>
              <a:t>valeur</a:t>
            </a:r>
            <a:r>
              <a:rPr sz="1250" b="0" dirty="0">
                <a:solidFill>
                  <a:srgbClr val="33383D"/>
                </a:solidFill>
                <a:latin typeface="Calibri"/>
              </a:rPr>
              <a:t>, la </a:t>
            </a:r>
            <a:r>
              <a:rPr sz="1250" b="0" dirty="0" err="1">
                <a:solidFill>
                  <a:srgbClr val="33383D"/>
                </a:solidFill>
                <a:latin typeface="Calibri"/>
              </a:rPr>
              <a:t>rareté</a:t>
            </a:r>
            <a:r>
              <a:rPr sz="1250" b="0" dirty="0">
                <a:solidFill>
                  <a:srgbClr val="33383D"/>
                </a:solidFill>
                <a:latin typeface="Calibri"/>
              </a:rPr>
              <a:t>, </a:t>
            </a:r>
            <a:r>
              <a:rPr sz="1250" b="0" dirty="0" err="1">
                <a:solidFill>
                  <a:srgbClr val="33383D"/>
                </a:solidFill>
                <a:latin typeface="Calibri"/>
              </a:rPr>
              <a:t>l’imitabilité</a:t>
            </a:r>
            <a:r>
              <a:rPr sz="1250" b="0" dirty="0">
                <a:solidFill>
                  <a:srgbClr val="33383D"/>
                </a:solidFill>
                <a:latin typeface="Calibri"/>
              </a:rPr>
              <a:t> et </a:t>
            </a:r>
            <a:r>
              <a:rPr sz="1250" b="0" dirty="0" err="1">
                <a:solidFill>
                  <a:srgbClr val="33383D"/>
                </a:solidFill>
                <a:latin typeface="Calibri"/>
              </a:rPr>
              <a:t>l’exploitation</a:t>
            </a:r>
            <a:r>
              <a:rPr sz="1250" b="0" dirty="0">
                <a:solidFill>
                  <a:srgbClr val="33383D"/>
                </a:solidFill>
                <a:latin typeface="Calibri"/>
              </a:rPr>
              <a:t> </a:t>
            </a:r>
            <a:r>
              <a:rPr sz="1250" b="0" dirty="0" err="1">
                <a:solidFill>
                  <a:srgbClr val="33383D"/>
                </a:solidFill>
                <a:latin typeface="Calibri"/>
              </a:rPr>
              <a:t>organisationnelle</a:t>
            </a:r>
            <a:r>
              <a:rPr sz="1250" b="0" dirty="0">
                <a:solidFill>
                  <a:srgbClr val="33383D"/>
                </a:solidFill>
                <a:latin typeface="Calibri"/>
              </a:rPr>
              <a:t> </a:t>
            </a:r>
            <a:r>
              <a:rPr sz="1250" b="0" dirty="0" err="1">
                <a:solidFill>
                  <a:srgbClr val="33383D"/>
                </a:solidFill>
                <a:latin typeface="Calibri"/>
              </a:rPr>
              <a:t>d’une</a:t>
            </a:r>
            <a:r>
              <a:rPr sz="1250" b="0" dirty="0">
                <a:solidFill>
                  <a:srgbClr val="33383D"/>
                </a:solidFill>
                <a:latin typeface="Calibri"/>
              </a:rPr>
              <a:t> </a:t>
            </a:r>
            <a:r>
              <a:rPr sz="1250" b="0" dirty="0" err="1">
                <a:solidFill>
                  <a:srgbClr val="33383D"/>
                </a:solidFill>
                <a:latin typeface="Calibri"/>
              </a:rPr>
              <a:t>ressource</a:t>
            </a:r>
            <a:endParaRPr sz="1250" b="0" dirty="0">
              <a:solidFill>
                <a:srgbClr val="33383D"/>
              </a:solidFill>
              <a:latin typeface="Calibri"/>
            </a:endParaRPr>
          </a:p>
          <a:p>
            <a:pPr marL="155448" indent="-155448">
              <a:lnSpc>
                <a:spcPct val="106000"/>
              </a:lnSpc>
              <a:spcBef>
                <a:spcPts val="0"/>
              </a:spcBef>
              <a:spcAft>
                <a:spcPts val="300"/>
              </a:spcAft>
            </a:pPr>
            <a:r>
              <a:rPr sz="1250" dirty="0">
                <a:solidFill>
                  <a:srgbClr val="B08D57"/>
                </a:solidFill>
                <a:latin typeface="Calibri"/>
              </a:rPr>
              <a:t>—  </a:t>
            </a:r>
            <a:r>
              <a:rPr sz="1250" b="0" dirty="0">
                <a:solidFill>
                  <a:srgbClr val="33383D"/>
                </a:solidFill>
                <a:latin typeface="Calibri"/>
              </a:rPr>
              <a:t>Il est </a:t>
            </a:r>
            <a:r>
              <a:rPr sz="1250" b="0" dirty="0" err="1">
                <a:solidFill>
                  <a:srgbClr val="33383D"/>
                </a:solidFill>
                <a:latin typeface="Calibri"/>
              </a:rPr>
              <a:t>descriptif</a:t>
            </a:r>
            <a:r>
              <a:rPr sz="1250" b="0" dirty="0">
                <a:solidFill>
                  <a:srgbClr val="33383D"/>
                </a:solidFill>
                <a:latin typeface="Calibri"/>
              </a:rPr>
              <a:t> et ne </a:t>
            </a:r>
            <a:r>
              <a:rPr sz="1250" b="0" dirty="0" err="1">
                <a:solidFill>
                  <a:srgbClr val="33383D"/>
                </a:solidFill>
                <a:latin typeface="Calibri"/>
              </a:rPr>
              <a:t>produit</a:t>
            </a:r>
            <a:r>
              <a:rPr sz="1250" b="0" dirty="0">
                <a:solidFill>
                  <a:srgbClr val="33383D"/>
                </a:solidFill>
                <a:latin typeface="Calibri"/>
              </a:rPr>
              <a:t> </a:t>
            </a:r>
            <a:r>
              <a:rPr sz="1250" b="0" dirty="0" err="1">
                <a:solidFill>
                  <a:srgbClr val="33383D"/>
                </a:solidFill>
                <a:latin typeface="Calibri"/>
              </a:rPr>
              <a:t>aucun</a:t>
            </a:r>
            <a:r>
              <a:rPr sz="1250" b="0" dirty="0">
                <a:solidFill>
                  <a:srgbClr val="33383D"/>
                </a:solidFill>
                <a:latin typeface="Calibri"/>
              </a:rPr>
              <a:t> choix</a:t>
            </a:r>
            <a:r>
              <a:rPr sz="1250" dirty="0">
                <a:solidFill>
                  <a:srgbClr val="B08D57"/>
                </a:solidFill>
                <a:latin typeface="Calibri"/>
              </a:rPr>
              <a:t>—  </a:t>
            </a:r>
            <a:r>
              <a:rPr sz="1250" b="0" dirty="0">
                <a:solidFill>
                  <a:srgbClr val="33383D"/>
                </a:solidFill>
                <a:latin typeface="Calibri"/>
              </a:rPr>
              <a:t>Non : </a:t>
            </a:r>
            <a:r>
              <a:rPr sz="1250" b="0" dirty="0" err="1">
                <a:solidFill>
                  <a:srgbClr val="33383D"/>
                </a:solidFill>
                <a:latin typeface="Calibri"/>
              </a:rPr>
              <a:t>l’usage</a:t>
            </a:r>
            <a:r>
              <a:rPr sz="1250" b="0" dirty="0">
                <a:solidFill>
                  <a:srgbClr val="33383D"/>
                </a:solidFill>
                <a:latin typeface="Calibri"/>
              </a:rPr>
              <a:t> </a:t>
            </a:r>
            <a:r>
              <a:rPr sz="1250" b="0" dirty="0" err="1">
                <a:solidFill>
                  <a:srgbClr val="33383D"/>
                </a:solidFill>
                <a:latin typeface="Calibri"/>
              </a:rPr>
              <a:t>organisé</a:t>
            </a:r>
            <a:r>
              <a:rPr sz="1250" b="0" dirty="0">
                <a:solidFill>
                  <a:srgbClr val="33383D"/>
                </a:solidFill>
                <a:latin typeface="Calibri"/>
              </a:rPr>
              <a:t> compte, et </a:t>
            </a:r>
            <a:r>
              <a:rPr sz="1250" b="0" dirty="0" err="1">
                <a:solidFill>
                  <a:srgbClr val="33383D"/>
                </a:solidFill>
                <a:latin typeface="Calibri"/>
              </a:rPr>
              <a:t>c’est</a:t>
            </a:r>
            <a:r>
              <a:rPr sz="1250" b="0" dirty="0">
                <a:solidFill>
                  <a:srgbClr val="33383D"/>
                </a:solidFill>
                <a:latin typeface="Calibri"/>
              </a:rPr>
              <a:t> le </a:t>
            </a:r>
            <a:r>
              <a:rPr sz="1250" b="0" dirty="0" err="1">
                <a:solidFill>
                  <a:srgbClr val="33383D"/>
                </a:solidFill>
                <a:latin typeface="Calibri"/>
              </a:rPr>
              <a:t>critère</a:t>
            </a:r>
            <a:r>
              <a:rPr sz="1250" b="0" dirty="0">
                <a:solidFill>
                  <a:srgbClr val="33383D"/>
                </a:solidFill>
                <a:latin typeface="Calibri"/>
              </a:rPr>
              <a:t> </a:t>
            </a:r>
            <a:r>
              <a:rPr sz="1250" b="0" dirty="0" err="1">
                <a:solidFill>
                  <a:srgbClr val="33383D"/>
                </a:solidFill>
                <a:latin typeface="Calibri"/>
              </a:rPr>
              <a:t>d’organisation</a:t>
            </a:r>
            <a:r>
              <a:rPr sz="1250" b="0" dirty="0">
                <a:solidFill>
                  <a:srgbClr val="33383D"/>
                </a:solidFill>
                <a:latin typeface="Calibri"/>
              </a:rPr>
              <a:t> du VRIO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690</TotalTime>
  <Words>11989</Words>
  <Application>Microsoft Macintosh PowerPoint</Application>
  <PresentationFormat>Grand écran</PresentationFormat>
  <Paragraphs>809</Paragraphs>
  <Slides>29</Slides>
  <Notes>28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Aptos</vt:lpstr>
      <vt:lpstr>Arial</vt:lpstr>
      <vt:lpstr>Calibri</vt:lpstr>
      <vt:lpstr>Cambria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Nathalie Gardes</cp:lastModifiedBy>
  <cp:revision>7</cp:revision>
  <dcterms:created xsi:type="dcterms:W3CDTF">2013-01-27T09:14:16Z</dcterms:created>
  <dcterms:modified xsi:type="dcterms:W3CDTF">2026-09-17T13:12:08Z</dcterms:modified>
  <cp:category/>
</cp:coreProperties>
</file>